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  <p:sldId id="259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CC7-5077-44AA-A7AE-241A7BABD74A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56C-79C8-4498-BE01-9972494C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47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CC7-5077-44AA-A7AE-241A7BABD74A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56C-79C8-4498-BE01-9972494C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29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CC7-5077-44AA-A7AE-241A7BABD74A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56C-79C8-4498-BE01-9972494C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9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CC7-5077-44AA-A7AE-241A7BABD74A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56C-79C8-4498-BE01-9972494C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6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CC7-5077-44AA-A7AE-241A7BABD74A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56C-79C8-4498-BE01-9972494C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11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CC7-5077-44AA-A7AE-241A7BABD74A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56C-79C8-4498-BE01-9972494C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15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CC7-5077-44AA-A7AE-241A7BABD74A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56C-79C8-4498-BE01-9972494C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60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CC7-5077-44AA-A7AE-241A7BABD74A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56C-79C8-4498-BE01-9972494C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95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CC7-5077-44AA-A7AE-241A7BABD74A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56C-79C8-4498-BE01-9972494C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7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CC7-5077-44AA-A7AE-241A7BABD74A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56C-79C8-4498-BE01-9972494C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10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CC7-5077-44AA-A7AE-241A7BABD74A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56C-79C8-4498-BE01-9972494C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8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25CC7-5077-44AA-A7AE-241A7BABD74A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656C-79C8-4498-BE01-9972494C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35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Data Analysis Toolkit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25296" y="1819656"/>
            <a:ext cx="357783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 smtClean="0"/>
              <a:t>What is it?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What is in it?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How was it developed?</a:t>
            </a:r>
            <a:endParaRPr lang="en-GB" sz="2800" dirty="0" smtClean="0"/>
          </a:p>
          <a:p>
            <a:pPr>
              <a:lnSpc>
                <a:spcPct val="150000"/>
              </a:lnSpc>
            </a:pPr>
            <a:r>
              <a:rPr lang="en-GB" sz="2800" dirty="0" smtClean="0"/>
              <a:t>How to use </a:t>
            </a:r>
            <a:r>
              <a:rPr lang="en-GB" sz="2800" dirty="0" smtClean="0"/>
              <a:t>it?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Things </a:t>
            </a:r>
            <a:r>
              <a:rPr lang="en-GB" sz="2800" dirty="0" smtClean="0"/>
              <a:t>to watch out for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712" y="2007085"/>
            <a:ext cx="4614481" cy="437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It?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545336" y="2048256"/>
            <a:ext cx="6712543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Seven page document plus three supporting spreadsheets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Assistance </a:t>
            </a:r>
            <a:r>
              <a:rPr lang="en-GB" dirty="0" smtClean="0"/>
              <a:t>for reproducing data analysis on other wards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Aimed at non-specialist audience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Only requires common PC desktop tools (primarily Excel or similar)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Open 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/>
              <a:t>	</a:t>
            </a:r>
            <a:r>
              <a:rPr lang="en-GB" dirty="0" smtClean="0"/>
              <a:t>Freely available to anyone to use and modify </a:t>
            </a:r>
          </a:p>
          <a:p>
            <a:pPr>
              <a:lnSpc>
                <a:spcPct val="150000"/>
              </a:lnSpc>
            </a:pPr>
            <a:r>
              <a:rPr lang="en-GB" dirty="0"/>
              <a:t>	</a:t>
            </a:r>
            <a:r>
              <a:rPr lang="en-GB" dirty="0" smtClean="0"/>
              <a:t>Expect users to change and improve it </a:t>
            </a:r>
          </a:p>
        </p:txBody>
      </p:sp>
    </p:spTree>
    <p:extLst>
      <p:ext uri="{BB962C8B-B14F-4D97-AF65-F5344CB8AC3E}">
        <p14:creationId xmlns:p14="http://schemas.microsoft.com/office/powerpoint/2010/main" val="245840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in it?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91640" y="1865376"/>
            <a:ext cx="6832255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Step by step guidance on creating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Participation rates and targets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Placing ward in national context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Ward level statistics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LSOA maps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Local school data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Illustrated with examples from Alamein and Newport South wards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Three spreadsheets containing data not easily available on the Internet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848" y="1690688"/>
            <a:ext cx="5143380" cy="16925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1075" y="1690688"/>
            <a:ext cx="3590925" cy="2457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3198" y="1921806"/>
            <a:ext cx="4795030" cy="163616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245" y="1791653"/>
            <a:ext cx="2667000" cy="24491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9675" y="1758315"/>
            <a:ext cx="4519331" cy="200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4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was it developed?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57953" y="2006268"/>
            <a:ext cx="79101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Long list of relevant open datasets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Consult with education experts to prioritise and reduce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 practice came down to  HEFCE, ONS and DoE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Some important data not easily available openly e.g. HEFCE and Local Authority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938" y="3683620"/>
            <a:ext cx="5493155" cy="262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5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use it?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79462" y="1799129"/>
            <a:ext cx="734104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Decide which sections you are interested in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Follow guidance for those sections</a:t>
            </a:r>
          </a:p>
          <a:p>
            <a:pPr lvl="1"/>
            <a:r>
              <a:rPr lang="en-GB" sz="2000" dirty="0" smtClean="0"/>
              <a:t>(may need technical assistance with some parts e.g. LSOA maps)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Adapt as you wish for your needs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Feedback suggested improvements</a:t>
            </a:r>
            <a:endParaRPr lang="en-GB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54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watch out for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54523" y="1783267"/>
            <a:ext cx="6885432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POLAR versus GAPS</a:t>
            </a:r>
          </a:p>
          <a:p>
            <a:pPr lvl="1"/>
            <a:r>
              <a:rPr lang="en-GB" dirty="0" smtClean="0"/>
              <a:t>Different measures of participation</a:t>
            </a:r>
          </a:p>
          <a:p>
            <a:pPr lvl="1"/>
            <a:r>
              <a:rPr lang="en-GB" dirty="0" smtClean="0"/>
              <a:t>GAPS is maintained schools only, POLAR is all schools</a:t>
            </a:r>
          </a:p>
          <a:p>
            <a:pPr lvl="1"/>
            <a:r>
              <a:rPr lang="en-GB" dirty="0" smtClean="0"/>
              <a:t>POLAR tends </a:t>
            </a:r>
            <a:r>
              <a:rPr lang="en-GB" dirty="0" smtClean="0"/>
              <a:t>to be higher (but not always)</a:t>
            </a:r>
          </a:p>
          <a:p>
            <a:pPr lvl="1"/>
            <a:r>
              <a:rPr lang="en-GB" dirty="0" smtClean="0"/>
              <a:t>Also different cohort sizes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Dates </a:t>
            </a:r>
          </a:p>
          <a:p>
            <a:pPr lvl="1"/>
            <a:r>
              <a:rPr lang="en-GB" dirty="0" smtClean="0"/>
              <a:t>A lot of the demographic data gathered at last census i.e. 2010 (graduate parent data previous census 2000!)</a:t>
            </a:r>
          </a:p>
          <a:p>
            <a:pPr lvl="1"/>
            <a:r>
              <a:rPr lang="en-GB" dirty="0" smtClean="0"/>
              <a:t>Education data is more up to date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Cohort sizes</a:t>
            </a:r>
          </a:p>
          <a:p>
            <a:pPr lvl="1"/>
            <a:r>
              <a:rPr lang="en-GB" dirty="0" smtClean="0"/>
              <a:t>A big % change may be equivalent to just a few children a year</a:t>
            </a:r>
          </a:p>
          <a:p>
            <a:pPr lvl="1"/>
            <a:r>
              <a:rPr lang="en-GB" dirty="0" smtClean="0"/>
              <a:t>Often averaged over 5 years – change over time may be hidden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Ward names and boundaries change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Ward sizes vary immensely (Newport S: 3777, </a:t>
            </a:r>
            <a:r>
              <a:rPr lang="en-GB" dirty="0" err="1" smtClean="0"/>
              <a:t>Coxford</a:t>
            </a:r>
            <a:r>
              <a:rPr lang="en-GB" dirty="0" smtClean="0"/>
              <a:t> 14,046)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LSOAs are more consistent – about 1,500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54797"/>
              </p:ext>
            </p:extLst>
          </p:nvPr>
        </p:nvGraphicFramePr>
        <p:xfrm>
          <a:off x="7098524" y="1783267"/>
          <a:ext cx="4507203" cy="10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401"/>
                <a:gridCol w="1502401"/>
                <a:gridCol w="1502401"/>
              </a:tblGrid>
              <a:tr h="3573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Alamein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Participation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Cohort</a:t>
                      </a:r>
                      <a:endParaRPr lang="en-GB" sz="1400" dirty="0"/>
                    </a:p>
                  </a:txBody>
                  <a:tcPr/>
                </a:tc>
              </a:tr>
              <a:tr h="3573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GAPS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12.7%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124</a:t>
                      </a:r>
                      <a:endParaRPr lang="en-GB" sz="1400" dirty="0"/>
                    </a:p>
                  </a:txBody>
                  <a:tcPr/>
                </a:tc>
              </a:tr>
              <a:tr h="3573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POLAR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10.9%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138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305110"/>
              </p:ext>
            </p:extLst>
          </p:nvPr>
        </p:nvGraphicFramePr>
        <p:xfrm>
          <a:off x="7669763" y="4142791"/>
          <a:ext cx="4014881" cy="129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087"/>
                <a:gridCol w="615537"/>
                <a:gridCol w="562727"/>
                <a:gridCol w="1484530"/>
              </a:tblGrid>
              <a:tr h="545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Average cohort size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Actual participation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HEFCE expected </a:t>
                      </a:r>
                      <a:r>
                        <a:rPr lang="en-GB" sz="1100" dirty="0" smtClean="0">
                          <a:effectLst/>
                        </a:rPr>
                        <a:t>participation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9977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</a:rPr>
                        <a:t>Participation rate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17.6%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25.5%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Children </a:t>
                      </a:r>
                      <a:r>
                        <a:rPr lang="en-GB" sz="1100" dirty="0">
                          <a:effectLst/>
                        </a:rPr>
                        <a:t>per year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38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99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conclusion ….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185416" y="2221992"/>
            <a:ext cx="655865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Should be a useful tool (bearing in mind previous chart)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Allow 2-3 days per ward assuming Excel and Internet skills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It is yours to modify as you wish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Please feedback comments and improvements</a:t>
            </a:r>
          </a:p>
          <a:p>
            <a:pPr>
              <a:lnSpc>
                <a:spcPct val="200000"/>
              </a:lnSpc>
            </a:pPr>
            <a:endParaRPr lang="en-GB" sz="2000" dirty="0"/>
          </a:p>
          <a:p>
            <a:pPr>
              <a:lnSpc>
                <a:spcPct val="200000"/>
              </a:lnSpc>
            </a:pPr>
            <a:r>
              <a:rPr lang="en-GB" sz="2000" dirty="0" smtClean="0"/>
              <a:t>Good luck!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471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Points for workshop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79264" y="1920240"/>
            <a:ext cx="943655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Calculating participation rates</a:t>
            </a:r>
          </a:p>
          <a:p>
            <a:pPr lvl="1"/>
            <a:r>
              <a:rPr lang="en-GB" dirty="0" smtClean="0"/>
              <a:t>POLAR versus GAPS</a:t>
            </a:r>
          </a:p>
          <a:p>
            <a:pPr lvl="1"/>
            <a:r>
              <a:rPr lang="en-GB" dirty="0" smtClean="0"/>
              <a:t>Extrapolating cohort sizes to 2020</a:t>
            </a:r>
          </a:p>
          <a:p>
            <a:pPr lvl="1"/>
            <a:r>
              <a:rPr lang="en-GB" dirty="0" smtClean="0"/>
              <a:t>Estimating POLAR from GAPS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Scatter diagrams </a:t>
            </a:r>
          </a:p>
          <a:p>
            <a:pPr lvl="1"/>
            <a:r>
              <a:rPr lang="en-GB" dirty="0" smtClean="0"/>
              <a:t>Missing data points</a:t>
            </a:r>
          </a:p>
          <a:p>
            <a:pPr lvl="1"/>
            <a:r>
              <a:rPr lang="en-GB" dirty="0" smtClean="0"/>
              <a:t>Changing ward boundaries and names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Open not a very meaningful </a:t>
            </a:r>
            <a:r>
              <a:rPr lang="en-GB" dirty="0" smtClean="0"/>
              <a:t>term</a:t>
            </a:r>
            <a:endParaRPr lang="en-GB" dirty="0"/>
          </a:p>
          <a:p>
            <a:pPr lvl="1"/>
            <a:r>
              <a:rPr lang="en-GB" dirty="0" smtClean="0"/>
              <a:t>Some data “sort of open” e.g. HEFCE GAPS participation, LSOA to ward</a:t>
            </a:r>
          </a:p>
          <a:p>
            <a:pPr lvl="1"/>
            <a:r>
              <a:rPr lang="en-GB" dirty="0" smtClean="0"/>
              <a:t>Most data was ONS/DoE which was freely available before there was an open data movement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Very easy to overstate the significance of numbers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LSOA clusters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Big percentage changes in small numbers</a:t>
            </a:r>
          </a:p>
        </p:txBody>
      </p:sp>
    </p:spTree>
    <p:extLst>
      <p:ext uri="{BB962C8B-B14F-4D97-AF65-F5344CB8AC3E}">
        <p14:creationId xmlns:p14="http://schemas.microsoft.com/office/powerpoint/2010/main" val="3892357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465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The Data Analysis Toolkit</vt:lpstr>
      <vt:lpstr>What Is It?</vt:lpstr>
      <vt:lpstr>What is in it?</vt:lpstr>
      <vt:lpstr>How was it developed?</vt:lpstr>
      <vt:lpstr>How to use it?</vt:lpstr>
      <vt:lpstr>Things to watch out for</vt:lpstr>
      <vt:lpstr>In conclusion ….</vt:lpstr>
      <vt:lpstr>Points for workshop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Toolkit</dc:title>
  <dc:creator>Mark Frank</dc:creator>
  <cp:lastModifiedBy>Mark Frank</cp:lastModifiedBy>
  <cp:revision>19</cp:revision>
  <dcterms:created xsi:type="dcterms:W3CDTF">2016-10-24T09:53:00Z</dcterms:created>
  <dcterms:modified xsi:type="dcterms:W3CDTF">2016-10-27T09:34:24Z</dcterms:modified>
</cp:coreProperties>
</file>