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97" r:id="rId3"/>
    <p:sldId id="259" r:id="rId4"/>
    <p:sldId id="295" r:id="rId5"/>
    <p:sldId id="257" r:id="rId6"/>
    <p:sldId id="258" r:id="rId7"/>
    <p:sldId id="290" r:id="rId8"/>
    <p:sldId id="261" r:id="rId9"/>
    <p:sldId id="263" r:id="rId10"/>
    <p:sldId id="264" r:id="rId11"/>
    <p:sldId id="262" r:id="rId12"/>
    <p:sldId id="266" r:id="rId13"/>
    <p:sldId id="267" r:id="rId14"/>
    <p:sldId id="269" r:id="rId15"/>
    <p:sldId id="271" r:id="rId16"/>
    <p:sldId id="272" r:id="rId17"/>
    <p:sldId id="291" r:id="rId18"/>
    <p:sldId id="294" r:id="rId19"/>
    <p:sldId id="270" r:id="rId20"/>
    <p:sldId id="273" r:id="rId21"/>
    <p:sldId id="274" r:id="rId22"/>
    <p:sldId id="275" r:id="rId23"/>
    <p:sldId id="277" r:id="rId24"/>
    <p:sldId id="278" r:id="rId25"/>
    <p:sldId id="280" r:id="rId26"/>
    <p:sldId id="281" r:id="rId27"/>
    <p:sldId id="293" r:id="rId28"/>
    <p:sldId id="282" r:id="rId29"/>
    <p:sldId id="283" r:id="rId30"/>
    <p:sldId id="284" r:id="rId31"/>
    <p:sldId id="285" r:id="rId32"/>
    <p:sldId id="286" r:id="rId33"/>
    <p:sldId id="287" r:id="rId34"/>
    <p:sldId id="28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x Fyldes-Roberts" initials="MF"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983" autoAdjust="0"/>
    <p:restoredTop sz="94660"/>
  </p:normalViewPr>
  <p:slideViewPr>
    <p:cSldViewPr snapToGrid="0">
      <p:cViewPr>
        <p:scale>
          <a:sx n="125" d="100"/>
          <a:sy n="125" d="100"/>
        </p:scale>
        <p:origin x="824" y="0"/>
      </p:cViewPr>
      <p:guideLst>
        <p:guide orient="horz" pos="2160"/>
        <p:guide pos="3840"/>
      </p:guideLst>
    </p:cSldViewPr>
  </p:slideViewPr>
  <p:notesTextViewPr>
    <p:cViewPr>
      <p:scale>
        <a:sx n="1" d="1"/>
        <a:sy n="1" d="1"/>
      </p:scale>
      <p:origin x="0" y="0"/>
    </p:cViewPr>
  </p:notesTextViewPr>
  <p:sorterViewPr>
    <p:cViewPr>
      <p:scale>
        <a:sx n="66" d="100"/>
        <a:sy n="66" d="100"/>
      </p:scale>
      <p:origin x="0" y="512"/>
    </p:cViewPr>
  </p:sorterViewPr>
  <p:notesViewPr>
    <p:cSldViewPr snapToGrid="0" snapToObjects="1">
      <p:cViewPr varScale="1">
        <p:scale>
          <a:sx n="83" d="100"/>
          <a:sy n="83" d="100"/>
        </p:scale>
        <p:origin x="-299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commentAuthors" Target="commentAuthor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E9905-B4CD-CD4A-9F16-5F1736FD3B82}" type="datetimeFigureOut">
              <a:rPr lang="en-US" smtClean="0"/>
              <a:t>27/10/16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0CC623-C953-B443-8268-33C853F28471}" type="slidenum">
              <a:rPr lang="en-US" smtClean="0"/>
              <a:t>‹#›</a:t>
            </a:fld>
            <a:endParaRPr lang="en-US"/>
          </a:p>
        </p:txBody>
      </p:sp>
    </p:spTree>
    <p:extLst>
      <p:ext uri="{BB962C8B-B14F-4D97-AF65-F5344CB8AC3E}">
        <p14:creationId xmlns:p14="http://schemas.microsoft.com/office/powerpoint/2010/main" val="12173313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chair of the Southern Policy Centre.</a:t>
            </a:r>
          </a:p>
          <a:p>
            <a:endParaRPr lang="en-US" dirty="0"/>
          </a:p>
          <a:p>
            <a:r>
              <a:rPr lang="en-US" dirty="0" smtClean="0"/>
              <a:t>SPC is a small, independent, think tank and policy forum for central southern England.</a:t>
            </a:r>
          </a:p>
          <a:p>
            <a:endParaRPr lang="en-US" dirty="0"/>
          </a:p>
          <a:p>
            <a:r>
              <a:rPr lang="en-US" dirty="0" smtClean="0"/>
              <a:t>We have three particular areas of interest:</a:t>
            </a:r>
          </a:p>
          <a:p>
            <a:endParaRPr lang="en-US" dirty="0"/>
          </a:p>
          <a:p>
            <a:pPr marL="171450" indent="-171450">
              <a:buFontTx/>
              <a:buChar char="-"/>
            </a:pPr>
            <a:r>
              <a:rPr lang="en-US" dirty="0" smtClean="0"/>
              <a:t>Public policy, where most of our work has been on local </a:t>
            </a:r>
            <a:r>
              <a:rPr lang="en-US" dirty="0" smtClean="0"/>
              <a:t>devolution</a:t>
            </a:r>
          </a:p>
          <a:p>
            <a:pPr marL="171450" indent="-171450">
              <a:buFontTx/>
              <a:buChar char="-"/>
            </a:pPr>
            <a:endParaRPr lang="en-US" dirty="0" smtClean="0"/>
          </a:p>
          <a:p>
            <a:pPr marL="171450" indent="-171450">
              <a:buFontTx/>
              <a:buChar char="-"/>
            </a:pPr>
            <a:r>
              <a:rPr lang="en-US" dirty="0" smtClean="0"/>
              <a:t>Open data – and its application to public </a:t>
            </a:r>
            <a:r>
              <a:rPr lang="en-US" dirty="0" smtClean="0"/>
              <a:t>policy</a:t>
            </a:r>
          </a:p>
          <a:p>
            <a:pPr marL="171450" indent="-171450">
              <a:buFontTx/>
              <a:buChar char="-"/>
            </a:pPr>
            <a:endParaRPr lang="en-US" dirty="0" smtClean="0"/>
          </a:p>
          <a:p>
            <a:pPr marL="171450" indent="-171450">
              <a:buFontTx/>
              <a:buChar char="-"/>
            </a:pPr>
            <a:r>
              <a:rPr lang="en-US" dirty="0" smtClean="0"/>
              <a:t>And innovative forms of public </a:t>
            </a:r>
            <a:r>
              <a:rPr lang="en-US" dirty="0" smtClean="0"/>
              <a:t>participation </a:t>
            </a:r>
            <a:r>
              <a:rPr lang="en-US" dirty="0" smtClean="0"/>
              <a:t>where we have </a:t>
            </a:r>
            <a:r>
              <a:rPr lang="en-US" dirty="0" smtClean="0"/>
              <a:t>undertaken </a:t>
            </a:r>
            <a:r>
              <a:rPr lang="en-US" dirty="0" smtClean="0"/>
              <a:t>deliberative polling for local authorities, and supported the ESRC funded citizens assembly south</a:t>
            </a:r>
            <a:endParaRPr lang="en-US" dirty="0"/>
          </a:p>
        </p:txBody>
      </p:sp>
      <p:sp>
        <p:nvSpPr>
          <p:cNvPr id="4" name="Slide Number Placeholder 3"/>
          <p:cNvSpPr>
            <a:spLocks noGrp="1"/>
          </p:cNvSpPr>
          <p:nvPr>
            <p:ph type="sldNum" sz="quarter" idx="10"/>
          </p:nvPr>
        </p:nvSpPr>
        <p:spPr/>
        <p:txBody>
          <a:bodyPr/>
          <a:lstStyle/>
          <a:p>
            <a:fld id="{510CC623-C953-B443-8268-33C853F28471}" type="slidenum">
              <a:rPr lang="en-US" smtClean="0"/>
              <a:t>1</a:t>
            </a:fld>
            <a:endParaRPr lang="en-US"/>
          </a:p>
        </p:txBody>
      </p:sp>
    </p:spTree>
    <p:extLst>
      <p:ext uri="{BB962C8B-B14F-4D97-AF65-F5344CB8AC3E}">
        <p14:creationId xmlns:p14="http://schemas.microsoft.com/office/powerpoint/2010/main" val="2575413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a:t>
            </a:r>
            <a:r>
              <a:rPr lang="en-US" dirty="0" smtClean="0"/>
              <a:t>significant factor has been parental education</a:t>
            </a:r>
          </a:p>
          <a:p>
            <a:endParaRPr lang="en-US" dirty="0" smtClean="0"/>
          </a:p>
          <a:p>
            <a:pPr marL="171450" indent="-171450">
              <a:buFontTx/>
              <a:buChar char="-"/>
            </a:pPr>
            <a:r>
              <a:rPr lang="en-US" dirty="0" smtClean="0"/>
              <a:t>We mapped at both graduate and level 4 – shown various here. Patterns much the same</a:t>
            </a:r>
          </a:p>
          <a:p>
            <a:pPr marL="171450" indent="-171450">
              <a:buFontTx/>
              <a:buChar char="-"/>
            </a:pPr>
            <a:endParaRPr lang="en-US" dirty="0" smtClean="0"/>
          </a:p>
          <a:p>
            <a:pPr marL="171450" indent="-171450">
              <a:buFontTx/>
              <a:buChar char="-"/>
            </a:pPr>
            <a:r>
              <a:rPr lang="en-US" dirty="0" smtClean="0"/>
              <a:t> again, our wards have lower than average levels of parental education but tend to do poorly for the levels they do have</a:t>
            </a:r>
          </a:p>
          <a:p>
            <a:pPr marL="171450" indent="-171450">
              <a:buFontTx/>
              <a:buChar char="-"/>
            </a:pPr>
            <a:endParaRPr lang="en-US" dirty="0"/>
          </a:p>
          <a:p>
            <a:pPr marL="171450" indent="-171450">
              <a:buFontTx/>
              <a:buChar char="-"/>
            </a:pPr>
            <a:r>
              <a:rPr lang="en-US" dirty="0" smtClean="0"/>
              <a:t>the </a:t>
            </a:r>
            <a:r>
              <a:rPr lang="en-US" dirty="0" smtClean="0"/>
              <a:t>levels of parental education do, however, give some indication of the social capital you may have to work with.</a:t>
            </a:r>
          </a:p>
          <a:p>
            <a:endParaRPr lang="en-US" dirty="0"/>
          </a:p>
        </p:txBody>
      </p:sp>
      <p:sp>
        <p:nvSpPr>
          <p:cNvPr id="4" name="Slide Number Placeholder 3"/>
          <p:cNvSpPr>
            <a:spLocks noGrp="1"/>
          </p:cNvSpPr>
          <p:nvPr>
            <p:ph type="sldNum" sz="quarter" idx="10"/>
          </p:nvPr>
        </p:nvSpPr>
        <p:spPr/>
        <p:txBody>
          <a:bodyPr/>
          <a:lstStyle/>
          <a:p>
            <a:fld id="{510CC623-C953-B443-8268-33C853F28471}" type="slidenum">
              <a:rPr lang="en-US" smtClean="0"/>
              <a:t>10</a:t>
            </a:fld>
            <a:endParaRPr lang="en-US"/>
          </a:p>
        </p:txBody>
      </p:sp>
    </p:spTree>
    <p:extLst>
      <p:ext uri="{BB962C8B-B14F-4D97-AF65-F5344CB8AC3E}">
        <p14:creationId xmlns:p14="http://schemas.microsoft.com/office/powerpoint/2010/main" val="825475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begin to bring this together</a:t>
            </a:r>
          </a:p>
          <a:p>
            <a:endParaRPr lang="en-US" dirty="0" smtClean="0"/>
          </a:p>
          <a:p>
            <a:pPr marL="171450" indent="-171450">
              <a:buFontTx/>
              <a:buChar char="-"/>
            </a:pPr>
            <a:r>
              <a:rPr lang="en-US" dirty="0" smtClean="0"/>
              <a:t>In </a:t>
            </a:r>
            <a:r>
              <a:rPr lang="en-US" dirty="0" err="1" smtClean="0"/>
              <a:t>Coxford</a:t>
            </a:r>
            <a:r>
              <a:rPr lang="en-US" dirty="0" smtClean="0"/>
              <a:t>, here in Southampton, the data tends to </a:t>
            </a:r>
            <a:r>
              <a:rPr lang="en-US" dirty="0" smtClean="0"/>
              <a:t>suggest the outlines of an approach </a:t>
            </a:r>
            <a:r>
              <a:rPr lang="en-US" dirty="0" smtClean="0"/>
              <a:t>– though as I have said before </a:t>
            </a:r>
            <a:r>
              <a:rPr lang="en-US" dirty="0" smtClean="0"/>
              <a:t>, </a:t>
            </a:r>
            <a:r>
              <a:rPr lang="en-US" dirty="0" smtClean="0"/>
              <a:t>this then needs to be checked out </a:t>
            </a:r>
            <a:r>
              <a:rPr lang="en-US" dirty="0" smtClean="0"/>
              <a:t>with </a:t>
            </a:r>
            <a:r>
              <a:rPr lang="en-US" dirty="0" smtClean="0"/>
              <a:t>local stakeholders.</a:t>
            </a:r>
          </a:p>
          <a:p>
            <a:pPr marL="171450" indent="-171450">
              <a:buFontTx/>
              <a:buChar char="-"/>
            </a:pPr>
            <a:endParaRPr lang="en-US" dirty="0" smtClean="0"/>
          </a:p>
          <a:p>
            <a:pPr marL="171450" indent="-171450">
              <a:buFontTx/>
              <a:buChar char="-"/>
            </a:pPr>
            <a:r>
              <a:rPr lang="en-US" dirty="0" smtClean="0"/>
              <a:t>That the families who need most attention are likely to be in work, in relatively low skilled jobs, with relatively poor qualifications/experience of </a:t>
            </a:r>
            <a:r>
              <a:rPr lang="en-US" dirty="0" smtClean="0"/>
              <a:t>learning. </a:t>
            </a:r>
            <a:r>
              <a:rPr lang="en-US" dirty="0" smtClean="0"/>
              <a:t>Many may be social housing </a:t>
            </a:r>
            <a:r>
              <a:rPr lang="en-US" dirty="0" smtClean="0"/>
              <a:t>tenants.</a:t>
            </a:r>
            <a:endParaRPr lang="en-US" dirty="0" smtClean="0"/>
          </a:p>
          <a:p>
            <a:pPr marL="171450" indent="-171450">
              <a:buFontTx/>
              <a:buChar char="-"/>
            </a:pPr>
            <a:endParaRPr lang="en-US" dirty="0" smtClean="0"/>
          </a:p>
          <a:p>
            <a:pPr marL="171450" indent="-171450">
              <a:buFontTx/>
              <a:buChar char="-"/>
            </a:pPr>
            <a:r>
              <a:rPr lang="en-US" dirty="0" smtClean="0"/>
              <a:t>While </a:t>
            </a:r>
            <a:r>
              <a:rPr lang="en-US" dirty="0" smtClean="0"/>
              <a:t>a limited </a:t>
            </a:r>
            <a:r>
              <a:rPr lang="en-US" dirty="0" smtClean="0"/>
              <a:t>strategy </a:t>
            </a:r>
            <a:r>
              <a:rPr lang="en-US" dirty="0" smtClean="0"/>
              <a:t>might concentrate on those who are already getting decent GCSEs, </a:t>
            </a:r>
            <a:r>
              <a:rPr lang="en-US" dirty="0" smtClean="0"/>
              <a:t>anything </a:t>
            </a:r>
            <a:r>
              <a:rPr lang="en-US" dirty="0" smtClean="0"/>
              <a:t>more </a:t>
            </a:r>
            <a:r>
              <a:rPr lang="en-US" dirty="0" smtClean="0"/>
              <a:t>obvious </a:t>
            </a:r>
            <a:r>
              <a:rPr lang="en-US" dirty="0" smtClean="0"/>
              <a:t>may need to try to reach those parents through some of employers, landlords and </a:t>
            </a:r>
            <a:r>
              <a:rPr lang="en-US" dirty="0" smtClean="0"/>
              <a:t>community </a:t>
            </a:r>
            <a:r>
              <a:rPr lang="en-US" dirty="0" smtClean="0"/>
              <a:t>education.</a:t>
            </a:r>
          </a:p>
          <a:p>
            <a:endParaRPr lang="en-US" dirty="0"/>
          </a:p>
        </p:txBody>
      </p:sp>
      <p:sp>
        <p:nvSpPr>
          <p:cNvPr id="4" name="Slide Number Placeholder 3"/>
          <p:cNvSpPr>
            <a:spLocks noGrp="1"/>
          </p:cNvSpPr>
          <p:nvPr>
            <p:ph type="sldNum" sz="quarter" idx="10"/>
          </p:nvPr>
        </p:nvSpPr>
        <p:spPr/>
        <p:txBody>
          <a:bodyPr/>
          <a:lstStyle/>
          <a:p>
            <a:fld id="{510CC623-C953-B443-8268-33C853F28471}" type="slidenum">
              <a:rPr lang="en-US" smtClean="0"/>
              <a:t>11</a:t>
            </a:fld>
            <a:endParaRPr lang="en-US"/>
          </a:p>
        </p:txBody>
      </p:sp>
    </p:spTree>
    <p:extLst>
      <p:ext uri="{BB962C8B-B14F-4D97-AF65-F5344CB8AC3E}">
        <p14:creationId xmlns:p14="http://schemas.microsoft.com/office/powerpoint/2010/main" val="3432011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a:t>
            </a:r>
            <a:r>
              <a:rPr lang="en-US" dirty="0" smtClean="0"/>
              <a:t>phase </a:t>
            </a:r>
            <a:r>
              <a:rPr lang="en-US" dirty="0" smtClean="0"/>
              <a:t>is to look at more local data.</a:t>
            </a:r>
          </a:p>
          <a:p>
            <a:endParaRPr lang="en-US" dirty="0" smtClean="0"/>
          </a:p>
          <a:p>
            <a:r>
              <a:rPr lang="en-US" dirty="0" smtClean="0"/>
              <a:t>We used LSOAs.</a:t>
            </a:r>
          </a:p>
          <a:p>
            <a:endParaRPr lang="en-US" dirty="0" smtClean="0"/>
          </a:p>
          <a:p>
            <a:r>
              <a:rPr lang="en-US" dirty="0" smtClean="0"/>
              <a:t>Can go smaller but law of </a:t>
            </a:r>
            <a:r>
              <a:rPr lang="en-US" dirty="0" smtClean="0"/>
              <a:t>diminishing returns. </a:t>
            </a:r>
            <a:r>
              <a:rPr lang="en-US" dirty="0" smtClean="0"/>
              <a:t>The smaller the area, </a:t>
            </a:r>
            <a:r>
              <a:rPr lang="en-US" dirty="0" smtClean="0"/>
              <a:t>the </a:t>
            </a:r>
            <a:r>
              <a:rPr lang="en-US" dirty="0" smtClean="0"/>
              <a:t>more </a:t>
            </a:r>
            <a:r>
              <a:rPr lang="en-US" dirty="0" smtClean="0"/>
              <a:t>volatile </a:t>
            </a:r>
            <a:r>
              <a:rPr lang="en-US" dirty="0" smtClean="0"/>
              <a:t>the data. </a:t>
            </a:r>
            <a:r>
              <a:rPr lang="en-US" dirty="0" smtClean="0"/>
              <a:t>A few people can become a huge % swing.</a:t>
            </a:r>
          </a:p>
          <a:p>
            <a:endParaRPr lang="en-US" dirty="0"/>
          </a:p>
          <a:p>
            <a:r>
              <a:rPr lang="en-US" dirty="0" smtClean="0"/>
              <a:t>And </a:t>
            </a:r>
            <a:r>
              <a:rPr lang="en-US" dirty="0" smtClean="0"/>
              <a:t>we are </a:t>
            </a:r>
            <a:r>
              <a:rPr lang="en-US" dirty="0" smtClean="0"/>
              <a:t>trying </a:t>
            </a:r>
            <a:r>
              <a:rPr lang="en-US" dirty="0" smtClean="0"/>
              <a:t>to find questions </a:t>
            </a:r>
            <a:r>
              <a:rPr lang="en-US" dirty="0" smtClean="0"/>
              <a:t>to</a:t>
            </a:r>
            <a:r>
              <a:rPr lang="en-US" dirty="0" smtClean="0"/>
              <a:t> </a:t>
            </a:r>
            <a:r>
              <a:rPr lang="en-US" dirty="0" smtClean="0"/>
              <a:t>raise, not definitive answers.</a:t>
            </a:r>
          </a:p>
          <a:p>
            <a:endParaRPr lang="en-US" dirty="0"/>
          </a:p>
        </p:txBody>
      </p:sp>
      <p:sp>
        <p:nvSpPr>
          <p:cNvPr id="4" name="Slide Number Placeholder 3"/>
          <p:cNvSpPr>
            <a:spLocks noGrp="1"/>
          </p:cNvSpPr>
          <p:nvPr>
            <p:ph type="sldNum" sz="quarter" idx="10"/>
          </p:nvPr>
        </p:nvSpPr>
        <p:spPr/>
        <p:txBody>
          <a:bodyPr/>
          <a:lstStyle/>
          <a:p>
            <a:fld id="{510CC623-C953-B443-8268-33C853F28471}" type="slidenum">
              <a:rPr lang="en-US" smtClean="0"/>
              <a:t>12</a:t>
            </a:fld>
            <a:endParaRPr lang="en-US"/>
          </a:p>
        </p:txBody>
      </p:sp>
    </p:spTree>
    <p:extLst>
      <p:ext uri="{BB962C8B-B14F-4D97-AF65-F5344CB8AC3E}">
        <p14:creationId xmlns:p14="http://schemas.microsoft.com/office/powerpoint/2010/main" val="3031541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included this table, even though not </a:t>
            </a:r>
            <a:r>
              <a:rPr lang="en-US" dirty="0" smtClean="0"/>
              <a:t>referred </a:t>
            </a:r>
            <a:r>
              <a:rPr lang="en-US" dirty="0" smtClean="0"/>
              <a:t>to in </a:t>
            </a:r>
            <a:r>
              <a:rPr lang="en-US" dirty="0" err="1" smtClean="0"/>
              <a:t>Ceri’s</a:t>
            </a:r>
            <a:r>
              <a:rPr lang="en-US" dirty="0" smtClean="0"/>
              <a:t> </a:t>
            </a:r>
            <a:r>
              <a:rPr lang="en-US" dirty="0" smtClean="0"/>
              <a:t>presentation</a:t>
            </a:r>
            <a:r>
              <a:rPr lang="en-US" dirty="0"/>
              <a:t> </a:t>
            </a:r>
            <a:r>
              <a:rPr lang="en-US" dirty="0" smtClean="0"/>
              <a:t>as it is referred to in the toolkit</a:t>
            </a:r>
            <a:endParaRPr lang="en-US" dirty="0" smtClean="0"/>
          </a:p>
          <a:p>
            <a:endParaRPr lang="en-US" dirty="0"/>
          </a:p>
          <a:p>
            <a:r>
              <a:rPr lang="en-US" dirty="0" smtClean="0"/>
              <a:t>We worked with Ordnance Survey on various aspects of this project. Towards the end of the project they suggested looking at each LSOA and comparing it with the most similar LSOAs in England, using all the usual data on the index of multiple </a:t>
            </a:r>
            <a:r>
              <a:rPr lang="en-US" dirty="0" smtClean="0"/>
              <a:t>deprivation </a:t>
            </a:r>
            <a:r>
              <a:rPr lang="en-US" dirty="0" smtClean="0"/>
              <a:t>but </a:t>
            </a:r>
            <a:r>
              <a:rPr lang="en-US" dirty="0" smtClean="0"/>
              <a:t>excluding </a:t>
            </a:r>
            <a:r>
              <a:rPr lang="en-US" dirty="0" smtClean="0"/>
              <a:t>key educational outcomes. A way of seeing </a:t>
            </a:r>
            <a:r>
              <a:rPr lang="en-US" dirty="0" smtClean="0"/>
              <a:t>how </a:t>
            </a:r>
            <a:r>
              <a:rPr lang="en-US" dirty="0" smtClean="0"/>
              <a:t>the educational data varied in similar wards.</a:t>
            </a:r>
          </a:p>
          <a:p>
            <a:endParaRPr lang="en-US" dirty="0"/>
          </a:p>
          <a:p>
            <a:r>
              <a:rPr lang="en-US" dirty="0" smtClean="0"/>
              <a:t>We compare education indicators for each LSOA with it’s family of most similarly deprived/wealthy LSOAs. </a:t>
            </a:r>
            <a:r>
              <a:rPr lang="en-US" dirty="0" smtClean="0"/>
              <a:t>Details </a:t>
            </a:r>
            <a:r>
              <a:rPr lang="en-US" dirty="0" smtClean="0"/>
              <a:t>are in the toolkit.</a:t>
            </a:r>
            <a:endParaRPr lang="en-GB" dirty="0" smtClean="0"/>
          </a:p>
          <a:p>
            <a:endParaRPr lang="en-GB" dirty="0" smtClean="0"/>
          </a:p>
          <a:p>
            <a:r>
              <a:rPr lang="en-GB" dirty="0" smtClean="0"/>
              <a:t>For the LSOAs with the lowest level of HE participation, two features stand out.</a:t>
            </a:r>
          </a:p>
          <a:p>
            <a:r>
              <a:rPr lang="en-GB" dirty="0" smtClean="0"/>
              <a:t> </a:t>
            </a:r>
          </a:p>
          <a:p>
            <a:r>
              <a:rPr lang="en-GB" dirty="0" smtClean="0"/>
              <a:t>Primary school performance varies widely, from amongst the best to amongst the worst.  But GCSE performance is amongst the ‘worst in family’ for each low participation LSOA. This suggests that progression post primary school is a critical issue. </a:t>
            </a:r>
          </a:p>
          <a:p>
            <a:endParaRPr lang="en-GB" dirty="0"/>
          </a:p>
          <a:p>
            <a:r>
              <a:rPr lang="en-GB" dirty="0" smtClean="0"/>
              <a:t>Parents have higher numbers of low level qualifications, but below comparable LSOAs on higher level qualifications, reinforcing the case for greater parental engagement</a:t>
            </a:r>
          </a:p>
          <a:p>
            <a:r>
              <a:rPr lang="en-GB" dirty="0" smtClean="0"/>
              <a:t> </a:t>
            </a:r>
          </a:p>
          <a:p>
            <a:endParaRPr lang="en-US" dirty="0"/>
          </a:p>
        </p:txBody>
      </p:sp>
      <p:sp>
        <p:nvSpPr>
          <p:cNvPr id="4" name="Slide Number Placeholder 3"/>
          <p:cNvSpPr>
            <a:spLocks noGrp="1"/>
          </p:cNvSpPr>
          <p:nvPr>
            <p:ph type="sldNum" sz="quarter" idx="10"/>
          </p:nvPr>
        </p:nvSpPr>
        <p:spPr/>
        <p:txBody>
          <a:bodyPr/>
          <a:lstStyle/>
          <a:p>
            <a:fld id="{510CC623-C953-B443-8268-33C853F28471}" type="slidenum">
              <a:rPr lang="en-US" smtClean="0"/>
              <a:t>13</a:t>
            </a:fld>
            <a:endParaRPr lang="en-US"/>
          </a:p>
        </p:txBody>
      </p:sp>
    </p:spTree>
    <p:extLst>
      <p:ext uri="{BB962C8B-B14F-4D97-AF65-F5344CB8AC3E}">
        <p14:creationId xmlns:p14="http://schemas.microsoft.com/office/powerpoint/2010/main" val="2831549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at LSOA level can provide a wealth a detail. Density of social housing, numbers of single parents, participation in higher education etc.</a:t>
            </a:r>
          </a:p>
          <a:p>
            <a:endParaRPr lang="en-US" dirty="0"/>
          </a:p>
          <a:p>
            <a:r>
              <a:rPr lang="en-US" dirty="0" smtClean="0"/>
              <a:t>Can </a:t>
            </a:r>
            <a:r>
              <a:rPr lang="en-US" dirty="0" smtClean="0"/>
              <a:t>raise many </a:t>
            </a:r>
            <a:r>
              <a:rPr lang="en-US" dirty="0" smtClean="0"/>
              <a:t>questions; in these next few slides I’ve looked simply at some of the educational outcome data.</a:t>
            </a:r>
            <a:endParaRPr lang="en-US" dirty="0" smtClean="0"/>
          </a:p>
          <a:p>
            <a:endParaRPr lang="en-US" dirty="0"/>
          </a:p>
          <a:p>
            <a:pPr marL="285750" indent="-285750">
              <a:buFont typeface="Arial" panose="020B0604020202020204" pitchFamily="34" charset="0"/>
              <a:buChar char="•"/>
            </a:pPr>
            <a:r>
              <a:rPr lang="en-US" dirty="0" smtClean="0">
                <a:solidFill>
                  <a:schemeClr val="tx1"/>
                </a:solidFill>
              </a:rPr>
              <a:t>We can see where improvement is achievable.</a:t>
            </a:r>
          </a:p>
          <a:p>
            <a:pPr marL="285750" indent="-285750">
              <a:buFont typeface="Arial" panose="020B0604020202020204" pitchFamily="34" charset="0"/>
              <a:buChar char="•"/>
            </a:pPr>
            <a:r>
              <a:rPr lang="en-US" dirty="0" smtClean="0">
                <a:solidFill>
                  <a:schemeClr val="tx1"/>
                </a:solidFill>
              </a:rPr>
              <a:t>We can see anomalies that should be explored</a:t>
            </a:r>
            <a:endParaRPr lang="en-GB" dirty="0" smtClean="0">
              <a:solidFill>
                <a:schemeClr val="tx1"/>
              </a:solidFill>
            </a:endParaRPr>
          </a:p>
          <a:p>
            <a:endParaRPr lang="en-US" dirty="0" smtClean="0"/>
          </a:p>
          <a:p>
            <a:endParaRPr lang="en-US" dirty="0" smtClean="0"/>
          </a:p>
          <a:p>
            <a:r>
              <a:rPr lang="en-US" dirty="0" smtClean="0"/>
              <a:t>Here for example – highlights low participation areas. 08B and 08E have the smallest numbers in HE by 21.</a:t>
            </a:r>
          </a:p>
          <a:p>
            <a:endParaRPr lang="en-US" dirty="0" smtClean="0"/>
          </a:p>
          <a:p>
            <a:r>
              <a:rPr lang="en-US" dirty="0" smtClean="0"/>
              <a:t>But also interesting issues</a:t>
            </a:r>
          </a:p>
          <a:p>
            <a:endParaRPr lang="en-US" dirty="0" smtClean="0"/>
          </a:p>
          <a:p>
            <a:r>
              <a:rPr lang="en-US" dirty="0" smtClean="0"/>
              <a:t>08B and 08F have very similar KS2 outcomes, not wildly different  </a:t>
            </a:r>
            <a:r>
              <a:rPr lang="en-US" dirty="0" smtClean="0"/>
              <a:t>participation </a:t>
            </a:r>
            <a:r>
              <a:rPr lang="en-US" dirty="0" smtClean="0"/>
              <a:t>rates in FE, but very different HE entry. Something that is worth raising locally to look for explanation.</a:t>
            </a:r>
          </a:p>
          <a:p>
            <a:endParaRPr lang="en-US" dirty="0"/>
          </a:p>
        </p:txBody>
      </p:sp>
      <p:sp>
        <p:nvSpPr>
          <p:cNvPr id="4" name="Slide Number Placeholder 3"/>
          <p:cNvSpPr>
            <a:spLocks noGrp="1"/>
          </p:cNvSpPr>
          <p:nvPr>
            <p:ph type="sldNum" sz="quarter" idx="10"/>
          </p:nvPr>
        </p:nvSpPr>
        <p:spPr/>
        <p:txBody>
          <a:bodyPr/>
          <a:lstStyle/>
          <a:p>
            <a:fld id="{510CC623-C953-B443-8268-33C853F28471}" type="slidenum">
              <a:rPr lang="en-US" smtClean="0"/>
              <a:t>14</a:t>
            </a:fld>
            <a:endParaRPr lang="en-US"/>
          </a:p>
        </p:txBody>
      </p:sp>
    </p:spTree>
    <p:extLst>
      <p:ext uri="{BB962C8B-B14F-4D97-AF65-F5344CB8AC3E}">
        <p14:creationId xmlns:p14="http://schemas.microsoft.com/office/powerpoint/2010/main" val="800987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 can look at things like </a:t>
            </a:r>
            <a:r>
              <a:rPr lang="en-US" dirty="0" smtClean="0"/>
              <a:t>gende</a:t>
            </a:r>
            <a:r>
              <a:rPr lang="en-US" dirty="0" smtClean="0"/>
              <a:t>r </a:t>
            </a:r>
            <a:r>
              <a:rPr lang="en-US" dirty="0" smtClean="0"/>
              <a:t>outcome </a:t>
            </a:r>
            <a:r>
              <a:rPr lang="en-US" dirty="0" smtClean="0"/>
              <a:t>as GCSE.</a:t>
            </a:r>
          </a:p>
          <a:p>
            <a:endParaRPr lang="en-US" dirty="0" smtClean="0"/>
          </a:p>
          <a:p>
            <a:r>
              <a:rPr lang="en-US" dirty="0" smtClean="0"/>
              <a:t>These two areas of </a:t>
            </a:r>
            <a:r>
              <a:rPr lang="en-US" dirty="0" err="1" smtClean="0"/>
              <a:t>Coxford</a:t>
            </a:r>
            <a:r>
              <a:rPr lang="en-US" dirty="0" smtClean="0"/>
              <a:t> have remarkable different </a:t>
            </a:r>
            <a:r>
              <a:rPr lang="en-US" dirty="0" smtClean="0"/>
              <a:t>gender outcomes.</a:t>
            </a:r>
            <a:endParaRPr lang="en-US" dirty="0" smtClean="0"/>
          </a:p>
          <a:p>
            <a:endParaRPr lang="en-US" dirty="0" smtClean="0"/>
          </a:p>
          <a:p>
            <a:r>
              <a:rPr lang="en-US" dirty="0" smtClean="0"/>
              <a:t>It could be a statistical fluke of timing. May be there is something real on the ground to understand.</a:t>
            </a:r>
          </a:p>
          <a:p>
            <a:endParaRPr lang="en-US" dirty="0"/>
          </a:p>
        </p:txBody>
      </p:sp>
      <p:sp>
        <p:nvSpPr>
          <p:cNvPr id="4" name="Slide Number Placeholder 3"/>
          <p:cNvSpPr>
            <a:spLocks noGrp="1"/>
          </p:cNvSpPr>
          <p:nvPr>
            <p:ph type="sldNum" sz="quarter" idx="10"/>
          </p:nvPr>
        </p:nvSpPr>
        <p:spPr/>
        <p:txBody>
          <a:bodyPr/>
          <a:lstStyle/>
          <a:p>
            <a:fld id="{510CC623-C953-B443-8268-33C853F28471}" type="slidenum">
              <a:rPr lang="en-US" smtClean="0"/>
              <a:t>15</a:t>
            </a:fld>
            <a:endParaRPr lang="en-US"/>
          </a:p>
        </p:txBody>
      </p:sp>
    </p:spTree>
    <p:extLst>
      <p:ext uri="{BB962C8B-B14F-4D97-AF65-F5344CB8AC3E}">
        <p14:creationId xmlns:p14="http://schemas.microsoft.com/office/powerpoint/2010/main" val="30454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 can look at </a:t>
            </a:r>
            <a:r>
              <a:rPr lang="en-US" dirty="0" smtClean="0"/>
              <a:t>KS2 </a:t>
            </a:r>
            <a:r>
              <a:rPr lang="en-US" dirty="0" smtClean="0"/>
              <a:t>and GCSE outcomes.</a:t>
            </a:r>
          </a:p>
          <a:p>
            <a:endParaRPr lang="en-US" dirty="0" smtClean="0"/>
          </a:p>
          <a:p>
            <a:r>
              <a:rPr lang="en-US" dirty="0" smtClean="0"/>
              <a:t>Here we have </a:t>
            </a:r>
            <a:r>
              <a:rPr lang="en-US" dirty="0" smtClean="0"/>
              <a:t>highlighted </a:t>
            </a:r>
            <a:r>
              <a:rPr lang="en-US" dirty="0" smtClean="0"/>
              <a:t>4C  - biggest gender gap at KS3 </a:t>
            </a:r>
          </a:p>
          <a:p>
            <a:endParaRPr lang="en-US" dirty="0" smtClean="0"/>
          </a:p>
          <a:p>
            <a:r>
              <a:rPr lang="en-US" dirty="0" smtClean="0"/>
              <a:t>And 01B – biggest gender gap at </a:t>
            </a:r>
            <a:r>
              <a:rPr lang="en-US" dirty="0" smtClean="0"/>
              <a:t>GCSE</a:t>
            </a:r>
          </a:p>
          <a:p>
            <a:endParaRPr lang="en-US" dirty="0"/>
          </a:p>
          <a:p>
            <a:r>
              <a:rPr lang="en-US" dirty="0" smtClean="0"/>
              <a:t>Not obvious what this is telling us, except that it </a:t>
            </a:r>
            <a:r>
              <a:rPr lang="en-US" dirty="0" smtClean="0"/>
              <a:t>does not show a pattern of gender difference repeated at GCSE in the same areas as KS2</a:t>
            </a:r>
            <a:endParaRPr lang="en-US" dirty="0" smtClean="0"/>
          </a:p>
          <a:p>
            <a:endParaRPr lang="en-US" dirty="0"/>
          </a:p>
        </p:txBody>
      </p:sp>
      <p:sp>
        <p:nvSpPr>
          <p:cNvPr id="4" name="Slide Number Placeholder 3"/>
          <p:cNvSpPr>
            <a:spLocks noGrp="1"/>
          </p:cNvSpPr>
          <p:nvPr>
            <p:ph type="sldNum" sz="quarter" idx="10"/>
          </p:nvPr>
        </p:nvSpPr>
        <p:spPr/>
        <p:txBody>
          <a:bodyPr/>
          <a:lstStyle/>
          <a:p>
            <a:fld id="{510CC623-C953-B443-8268-33C853F28471}" type="slidenum">
              <a:rPr lang="en-US" smtClean="0"/>
              <a:t>16</a:t>
            </a:fld>
            <a:endParaRPr lang="en-US"/>
          </a:p>
        </p:txBody>
      </p:sp>
    </p:spTree>
    <p:extLst>
      <p:ext uri="{BB962C8B-B14F-4D97-AF65-F5344CB8AC3E}">
        <p14:creationId xmlns:p14="http://schemas.microsoft.com/office/powerpoint/2010/main" val="2814685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sometimes see details that are crying out for an explanation.</a:t>
            </a:r>
          </a:p>
          <a:p>
            <a:endParaRPr lang="en-US" dirty="0" smtClean="0"/>
          </a:p>
          <a:p>
            <a:r>
              <a:rPr lang="en-US" dirty="0" smtClean="0"/>
              <a:t>In 11F on the Island, half of young people don</a:t>
            </a:r>
            <a:r>
              <a:rPr lang="uk-UA" dirty="0" smtClean="0"/>
              <a:t>’</a:t>
            </a:r>
            <a:r>
              <a:rPr lang="en-US" dirty="0" smtClean="0"/>
              <a:t>t stay on at 16,  but of those that do, half go the university by 21.</a:t>
            </a:r>
          </a:p>
          <a:p>
            <a:endParaRPr lang="en-US" dirty="0" smtClean="0"/>
          </a:p>
          <a:p>
            <a:r>
              <a:rPr lang="en-US" dirty="0" smtClean="0"/>
              <a:t>In 11E it appears that 90% stay on at 16, but only 12% have gone to </a:t>
            </a:r>
            <a:r>
              <a:rPr lang="en-US" dirty="0" smtClean="0"/>
              <a:t>university </a:t>
            </a:r>
            <a:r>
              <a:rPr lang="en-US" dirty="0" smtClean="0"/>
              <a:t>by 21.</a:t>
            </a:r>
          </a:p>
          <a:p>
            <a:endParaRPr lang="en-US" dirty="0"/>
          </a:p>
        </p:txBody>
      </p:sp>
      <p:sp>
        <p:nvSpPr>
          <p:cNvPr id="4" name="Slide Number Placeholder 3"/>
          <p:cNvSpPr>
            <a:spLocks noGrp="1"/>
          </p:cNvSpPr>
          <p:nvPr>
            <p:ph type="sldNum" sz="quarter" idx="10"/>
          </p:nvPr>
        </p:nvSpPr>
        <p:spPr/>
        <p:txBody>
          <a:bodyPr/>
          <a:lstStyle/>
          <a:p>
            <a:fld id="{510CC623-C953-B443-8268-33C853F28471}" type="slidenum">
              <a:rPr lang="en-US" smtClean="0"/>
              <a:t>17</a:t>
            </a:fld>
            <a:endParaRPr lang="en-US"/>
          </a:p>
        </p:txBody>
      </p:sp>
    </p:spTree>
    <p:extLst>
      <p:ext uri="{BB962C8B-B14F-4D97-AF65-F5344CB8AC3E}">
        <p14:creationId xmlns:p14="http://schemas.microsoft.com/office/powerpoint/2010/main" val="1737210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dirty="0" smtClean="0"/>
              <a:t>nd </a:t>
            </a:r>
            <a:r>
              <a:rPr lang="en-US" dirty="0" smtClean="0"/>
              <a:t>here</a:t>
            </a:r>
          </a:p>
          <a:p>
            <a:endParaRPr lang="en-US" dirty="0" smtClean="0"/>
          </a:p>
          <a:p>
            <a:r>
              <a:rPr lang="en-US" dirty="0" smtClean="0"/>
              <a:t>1C and 4D. Very similar GCSE results – very different HE entry.</a:t>
            </a:r>
          </a:p>
          <a:p>
            <a:endParaRPr lang="en-US" dirty="0" smtClean="0"/>
          </a:p>
          <a:p>
            <a:r>
              <a:rPr lang="en-US" dirty="0" smtClean="0"/>
              <a:t>So if we are looking to identify those students who do well at GCSE, but who do not go onto the university, begin to have an idea where they might live.</a:t>
            </a:r>
          </a:p>
          <a:p>
            <a:endParaRPr lang="en-US" dirty="0"/>
          </a:p>
        </p:txBody>
      </p:sp>
      <p:sp>
        <p:nvSpPr>
          <p:cNvPr id="4" name="Slide Number Placeholder 3"/>
          <p:cNvSpPr>
            <a:spLocks noGrp="1"/>
          </p:cNvSpPr>
          <p:nvPr>
            <p:ph type="sldNum" sz="quarter" idx="10"/>
          </p:nvPr>
        </p:nvSpPr>
        <p:spPr/>
        <p:txBody>
          <a:bodyPr/>
          <a:lstStyle/>
          <a:p>
            <a:fld id="{510CC623-C953-B443-8268-33C853F28471}" type="slidenum">
              <a:rPr lang="en-US" smtClean="0"/>
              <a:t>18</a:t>
            </a:fld>
            <a:endParaRPr lang="en-US"/>
          </a:p>
        </p:txBody>
      </p:sp>
    </p:spTree>
    <p:extLst>
      <p:ext uri="{BB962C8B-B14F-4D97-AF65-F5344CB8AC3E}">
        <p14:creationId xmlns:p14="http://schemas.microsoft.com/office/powerpoint/2010/main" val="1418252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Mapping data such as social housing  and parental education levels onto the ward enables us to see more clearly that challenges are </a:t>
            </a:r>
            <a:r>
              <a:rPr lang="en-US" dirty="0" smtClean="0"/>
              <a:t>rarely </a:t>
            </a:r>
            <a:r>
              <a:rPr lang="en-US" dirty="0" smtClean="0"/>
              <a:t>uniform across a ward – certainly </a:t>
            </a:r>
            <a:r>
              <a:rPr lang="en-US" dirty="0" smtClean="0"/>
              <a:t>for the </a:t>
            </a:r>
            <a:r>
              <a:rPr lang="en-US" dirty="0" smtClean="0"/>
              <a:t>larger wards.</a:t>
            </a:r>
          </a:p>
          <a:p>
            <a:endParaRPr lang="en-US" dirty="0" smtClean="0"/>
          </a:p>
          <a:p>
            <a:r>
              <a:rPr lang="en-US" dirty="0" smtClean="0"/>
              <a:t>Here for example, in Alamein, Andover. The lowest levels of parental education are concentrated in the urban areas, and with some parts of the urban area. Broadly corresponds to social housing.</a:t>
            </a:r>
          </a:p>
          <a:p>
            <a:endParaRPr lang="en-US" dirty="0" smtClean="0"/>
          </a:p>
          <a:p>
            <a:r>
              <a:rPr lang="en-US" dirty="0" smtClean="0"/>
              <a:t>Even a local ward wide approach might not be the most effective</a:t>
            </a:r>
            <a:r>
              <a:rPr lang="en-US" dirty="0" smtClean="0"/>
              <a:t>. May be necessary and sensible to target within the ward</a:t>
            </a:r>
            <a:endParaRPr lang="en-US" dirty="0" smtClean="0"/>
          </a:p>
          <a:p>
            <a:endParaRPr lang="en-US" dirty="0"/>
          </a:p>
        </p:txBody>
      </p:sp>
      <p:sp>
        <p:nvSpPr>
          <p:cNvPr id="4" name="Slide Number Placeholder 3"/>
          <p:cNvSpPr>
            <a:spLocks noGrp="1"/>
          </p:cNvSpPr>
          <p:nvPr>
            <p:ph type="sldNum" sz="quarter" idx="10"/>
          </p:nvPr>
        </p:nvSpPr>
        <p:spPr/>
        <p:txBody>
          <a:bodyPr/>
          <a:lstStyle/>
          <a:p>
            <a:fld id="{510CC623-C953-B443-8268-33C853F28471}" type="slidenum">
              <a:rPr lang="en-US" smtClean="0"/>
              <a:t>19</a:t>
            </a:fld>
            <a:endParaRPr lang="en-US"/>
          </a:p>
        </p:txBody>
      </p:sp>
    </p:spTree>
    <p:extLst>
      <p:ext uri="{BB962C8B-B14F-4D97-AF65-F5344CB8AC3E}">
        <p14:creationId xmlns:p14="http://schemas.microsoft.com/office/powerpoint/2010/main" val="1594638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give you some background to this project</a:t>
            </a:r>
          </a:p>
          <a:p>
            <a:endParaRPr lang="en-US" dirty="0"/>
          </a:p>
          <a:p>
            <a:r>
              <a:rPr lang="en-US" dirty="0"/>
              <a:t>In 2015, HEFCE published an interactive map of the ‘participation gap’. </a:t>
            </a:r>
            <a:r>
              <a:rPr lang="en-US" dirty="0" smtClean="0"/>
              <a:t>[Illustrate this – explain that familiar </a:t>
            </a:r>
            <a:r>
              <a:rPr lang="en-US" dirty="0" err="1" smtClean="0"/>
              <a:t>ti</a:t>
            </a:r>
            <a:r>
              <a:rPr lang="en-US" dirty="0" smtClean="0"/>
              <a:t> the HE audience but not necessarily to the open data audience] </a:t>
            </a:r>
          </a:p>
          <a:p>
            <a:endParaRPr lang="en-US" dirty="0"/>
          </a:p>
          <a:p>
            <a:r>
              <a:rPr lang="en-US" dirty="0" smtClean="0"/>
              <a:t>The </a:t>
            </a:r>
            <a:r>
              <a:rPr lang="en-US" dirty="0"/>
              <a:t>wards where HE participation was lower even than expected by GCSE and ethnicity- the two most strongly correlated with participation.</a:t>
            </a:r>
          </a:p>
          <a:p>
            <a:endParaRPr lang="en-US" dirty="0"/>
          </a:p>
          <a:p>
            <a:r>
              <a:rPr lang="en-US" dirty="0"/>
              <a:t>The Southern Policy Centre had just been </a:t>
            </a:r>
            <a:r>
              <a:rPr lang="en-US" dirty="0" smtClean="0"/>
              <a:t>launched </a:t>
            </a:r>
            <a:r>
              <a:rPr lang="en-US" dirty="0"/>
              <a:t>as a think tank for central southern </a:t>
            </a:r>
            <a:r>
              <a:rPr lang="en-US" dirty="0" smtClean="0"/>
              <a:t>England </a:t>
            </a:r>
            <a:r>
              <a:rPr lang="en-US" dirty="0"/>
              <a:t>– public policy and open </a:t>
            </a:r>
            <a:r>
              <a:rPr lang="en-US" dirty="0" smtClean="0"/>
              <a:t>data</a:t>
            </a:r>
            <a:endParaRPr lang="en-US" dirty="0"/>
          </a:p>
          <a:p>
            <a:endParaRPr lang="en-US" dirty="0"/>
          </a:p>
          <a:p>
            <a:r>
              <a:rPr lang="en-US" dirty="0"/>
              <a:t>Seemed ideal opportunity </a:t>
            </a:r>
            <a:r>
              <a:rPr lang="en-US" dirty="0" smtClean="0"/>
              <a:t>- </a:t>
            </a:r>
            <a:r>
              <a:rPr lang="en-US" dirty="0"/>
              <a:t>proposed to HEFCE to look at open and easily accessible data to see if we could shed light on this. And then derive </a:t>
            </a:r>
            <a:r>
              <a:rPr lang="en-US" dirty="0" smtClean="0"/>
              <a:t>localized </a:t>
            </a:r>
            <a:r>
              <a:rPr lang="en-US" dirty="0" err="1"/>
              <a:t>wp</a:t>
            </a:r>
            <a:r>
              <a:rPr lang="en-US" dirty="0"/>
              <a:t> strategies.</a:t>
            </a:r>
          </a:p>
          <a:p>
            <a:endParaRPr lang="en-US" dirty="0"/>
          </a:p>
          <a:p>
            <a:r>
              <a:rPr lang="en-US" dirty="0"/>
              <a:t>Project started last summer.</a:t>
            </a:r>
          </a:p>
          <a:p>
            <a:endParaRPr lang="en-US" dirty="0"/>
          </a:p>
          <a:p>
            <a:r>
              <a:rPr lang="en-US" dirty="0"/>
              <a:t>Since then NCOP </a:t>
            </a:r>
            <a:r>
              <a:rPr lang="en-US" dirty="0" err="1"/>
              <a:t>programme</a:t>
            </a:r>
            <a:r>
              <a:rPr lang="en-US" dirty="0"/>
              <a:t> announced.</a:t>
            </a:r>
          </a:p>
          <a:p>
            <a:endParaRPr lang="en-US" dirty="0"/>
          </a:p>
          <a:p>
            <a:r>
              <a:rPr lang="en-US" dirty="0"/>
              <a:t>And new government targets to increase participation, doubling the participation from the 20% of wards with the lowest participation. </a:t>
            </a:r>
            <a:endParaRPr lang="en-US" dirty="0" smtClean="0"/>
          </a:p>
          <a:p>
            <a:endParaRPr lang="en-US" dirty="0"/>
          </a:p>
          <a:p>
            <a:r>
              <a:rPr lang="en-US" dirty="0"/>
              <a:t>I’m going to run through the  </a:t>
            </a:r>
            <a:r>
              <a:rPr lang="en-US" dirty="0" smtClean="0"/>
              <a:t>type </a:t>
            </a:r>
            <a:r>
              <a:rPr lang="en-US" dirty="0"/>
              <a:t>of data we have looked at.</a:t>
            </a:r>
          </a:p>
          <a:p>
            <a:endParaRPr lang="en-US" dirty="0"/>
          </a:p>
          <a:p>
            <a:r>
              <a:rPr lang="en-US" dirty="0"/>
              <a:t>Then </a:t>
            </a:r>
            <a:r>
              <a:rPr lang="en-US" dirty="0" err="1"/>
              <a:t>Ceri</a:t>
            </a:r>
            <a:r>
              <a:rPr lang="en-US" dirty="0"/>
              <a:t> </a:t>
            </a:r>
            <a:r>
              <a:rPr lang="en-US" dirty="0" err="1"/>
              <a:t>Nursaw</a:t>
            </a:r>
            <a:r>
              <a:rPr lang="en-US" dirty="0"/>
              <a:t> will show how an experienced practitioner can use the data to being to develop a localized approach. Finally, Mark Frank – who did most of the data analysis – will present the toolkit designed to enable other to do the same analysis for other wards.</a:t>
            </a:r>
          </a:p>
          <a:p>
            <a:endParaRPr lang="en-US" dirty="0"/>
          </a:p>
        </p:txBody>
      </p:sp>
      <p:sp>
        <p:nvSpPr>
          <p:cNvPr id="4" name="Slide Number Placeholder 3"/>
          <p:cNvSpPr>
            <a:spLocks noGrp="1"/>
          </p:cNvSpPr>
          <p:nvPr>
            <p:ph type="sldNum" sz="quarter" idx="10"/>
          </p:nvPr>
        </p:nvSpPr>
        <p:spPr/>
        <p:txBody>
          <a:bodyPr/>
          <a:lstStyle/>
          <a:p>
            <a:fld id="{41DF6300-3823-674A-B22A-F49052DD3365}" type="slidenum">
              <a:rPr lang="en-US" smtClean="0"/>
              <a:t>2</a:t>
            </a:fld>
            <a:endParaRPr lang="en-US"/>
          </a:p>
        </p:txBody>
      </p:sp>
    </p:spTree>
    <p:extLst>
      <p:ext uri="{BB962C8B-B14F-4D97-AF65-F5344CB8AC3E}">
        <p14:creationId xmlns:p14="http://schemas.microsoft.com/office/powerpoint/2010/main" val="3942528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 data point of view – if not a privacy point of view – we would like to be able to track every student right through the system.</a:t>
            </a:r>
          </a:p>
          <a:p>
            <a:endParaRPr lang="en-US" dirty="0" smtClean="0"/>
          </a:p>
          <a:p>
            <a:r>
              <a:rPr lang="en-US" dirty="0" smtClean="0"/>
              <a:t>We would like to be able to track a whole cohort, but again we cannot as, particularly post 16, the easily available data </a:t>
            </a:r>
            <a:r>
              <a:rPr lang="en-US" dirty="0" smtClean="0"/>
              <a:t>switches </a:t>
            </a:r>
            <a:r>
              <a:rPr lang="en-US" dirty="0" smtClean="0"/>
              <a:t>away from geographic information.</a:t>
            </a:r>
          </a:p>
          <a:p>
            <a:endParaRPr lang="en-US" dirty="0" smtClean="0"/>
          </a:p>
          <a:p>
            <a:r>
              <a:rPr lang="en-US" dirty="0" smtClean="0"/>
              <a:t>But we can find useful information</a:t>
            </a:r>
          </a:p>
          <a:p>
            <a:endParaRPr lang="en-US" dirty="0"/>
          </a:p>
        </p:txBody>
      </p:sp>
      <p:sp>
        <p:nvSpPr>
          <p:cNvPr id="4" name="Slide Number Placeholder 3"/>
          <p:cNvSpPr>
            <a:spLocks noGrp="1"/>
          </p:cNvSpPr>
          <p:nvPr>
            <p:ph type="sldNum" sz="quarter" idx="10"/>
          </p:nvPr>
        </p:nvSpPr>
        <p:spPr/>
        <p:txBody>
          <a:bodyPr/>
          <a:lstStyle/>
          <a:p>
            <a:fld id="{510CC623-C953-B443-8268-33C853F28471}" type="slidenum">
              <a:rPr lang="en-US" smtClean="0"/>
              <a:t>20</a:t>
            </a:fld>
            <a:endParaRPr lang="en-US"/>
          </a:p>
        </p:txBody>
      </p:sp>
    </p:spTree>
    <p:extLst>
      <p:ext uri="{BB962C8B-B14F-4D97-AF65-F5344CB8AC3E}">
        <p14:creationId xmlns:p14="http://schemas.microsoft.com/office/powerpoint/2010/main" val="2618706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the </a:t>
            </a:r>
            <a:r>
              <a:rPr lang="en-US" dirty="0" smtClean="0"/>
              <a:t>schools and all their  catchment areas</a:t>
            </a:r>
            <a:endParaRPr lang="en-US" dirty="0" smtClean="0"/>
          </a:p>
          <a:p>
            <a:endParaRPr lang="en-US" dirty="0"/>
          </a:p>
        </p:txBody>
      </p:sp>
      <p:sp>
        <p:nvSpPr>
          <p:cNvPr id="4" name="Slide Number Placeholder 3"/>
          <p:cNvSpPr>
            <a:spLocks noGrp="1"/>
          </p:cNvSpPr>
          <p:nvPr>
            <p:ph type="sldNum" sz="quarter" idx="10"/>
          </p:nvPr>
        </p:nvSpPr>
        <p:spPr/>
        <p:txBody>
          <a:bodyPr/>
          <a:lstStyle/>
          <a:p>
            <a:fld id="{510CC623-C953-B443-8268-33C853F28471}" type="slidenum">
              <a:rPr lang="en-US" smtClean="0"/>
              <a:t>21</a:t>
            </a:fld>
            <a:endParaRPr lang="en-US"/>
          </a:p>
        </p:txBody>
      </p:sp>
    </p:spTree>
    <p:extLst>
      <p:ext uri="{BB962C8B-B14F-4D97-AF65-F5344CB8AC3E}">
        <p14:creationId xmlns:p14="http://schemas.microsoft.com/office/powerpoint/2010/main" val="1317017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the numbers from the ward attending each school.</a:t>
            </a:r>
          </a:p>
          <a:p>
            <a:endParaRPr lang="en-US" dirty="0" smtClean="0"/>
          </a:p>
          <a:p>
            <a:r>
              <a:rPr lang="en-US" dirty="0" smtClean="0"/>
              <a:t>I think this can be helpful. The geographical focus of the HEFCE data and the NCOP  makes us ask about the attainment of all students from a particular area.</a:t>
            </a:r>
          </a:p>
          <a:p>
            <a:endParaRPr lang="en-US" dirty="0"/>
          </a:p>
          <a:p>
            <a:r>
              <a:rPr lang="en-US" dirty="0" smtClean="0"/>
              <a:t>Its clear that WP strategies in the past have often focused on just one school – the one that takes the largest proportion of local students.</a:t>
            </a:r>
          </a:p>
          <a:p>
            <a:endParaRPr lang="en-US" dirty="0"/>
          </a:p>
          <a:p>
            <a:r>
              <a:rPr lang="en-US" dirty="0" smtClean="0"/>
              <a:t>Can create a rather unhelpful tensions, with one school feeling under pressure, and in response point to the number of students who opt out into other schools.</a:t>
            </a:r>
          </a:p>
          <a:p>
            <a:endParaRPr lang="en-US" dirty="0"/>
          </a:p>
          <a:p>
            <a:r>
              <a:rPr lang="en-US" dirty="0" smtClean="0"/>
              <a:t>Looking at the whole cohort leads us to ask about what happens to the students that go to other schools.</a:t>
            </a:r>
            <a:endParaRPr lang="en-US" dirty="0"/>
          </a:p>
        </p:txBody>
      </p:sp>
      <p:sp>
        <p:nvSpPr>
          <p:cNvPr id="4" name="Slide Number Placeholder 3"/>
          <p:cNvSpPr>
            <a:spLocks noGrp="1"/>
          </p:cNvSpPr>
          <p:nvPr>
            <p:ph type="sldNum" sz="quarter" idx="10"/>
          </p:nvPr>
        </p:nvSpPr>
        <p:spPr/>
        <p:txBody>
          <a:bodyPr/>
          <a:lstStyle/>
          <a:p>
            <a:fld id="{510CC623-C953-B443-8268-33C853F28471}" type="slidenum">
              <a:rPr lang="en-US" smtClean="0"/>
              <a:t>22</a:t>
            </a:fld>
            <a:endParaRPr lang="en-US"/>
          </a:p>
        </p:txBody>
      </p:sp>
    </p:spTree>
    <p:extLst>
      <p:ext uri="{BB962C8B-B14F-4D97-AF65-F5344CB8AC3E}">
        <p14:creationId xmlns:p14="http://schemas.microsoft.com/office/powerpoint/2010/main" val="174532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smtClean="0">
                <a:solidFill>
                  <a:schemeClr val="tx1"/>
                </a:solidFill>
              </a:rPr>
              <a:t>We can examine the performance of each local secondary school against its most similar family of schools. (Education Endowment Foundation.</a:t>
            </a:r>
          </a:p>
          <a:p>
            <a:pPr marL="342900" indent="-342900">
              <a:buFont typeface="Arial" panose="020B0604020202020204" pitchFamily="34" charset="0"/>
              <a:buChar char="•"/>
            </a:pPr>
            <a:r>
              <a:rPr lang="en-US" dirty="0" smtClean="0">
                <a:solidFill>
                  <a:schemeClr val="tx1"/>
                </a:solidFill>
              </a:rPr>
              <a:t>The example here shows Oasis Academy to </a:t>
            </a:r>
            <a:r>
              <a:rPr lang="en-US" dirty="0" smtClean="0">
                <a:solidFill>
                  <a:srgbClr val="FF0000"/>
                </a:solidFill>
              </a:rPr>
              <a:t>perform as well as its most similar school in terms of non PP students, </a:t>
            </a:r>
            <a:r>
              <a:rPr lang="en-US" dirty="0" smtClean="0">
                <a:solidFill>
                  <a:schemeClr val="tx1"/>
                </a:solidFill>
              </a:rPr>
              <a:t>but that it </a:t>
            </a:r>
            <a:r>
              <a:rPr lang="en-US" dirty="0" smtClean="0">
                <a:solidFill>
                  <a:srgbClr val="FFFF00"/>
                </a:solidFill>
              </a:rPr>
              <a:t>underperforms against its most similar school in terms of PP students.</a:t>
            </a:r>
          </a:p>
          <a:p>
            <a:endParaRPr lang="en-US" dirty="0"/>
          </a:p>
        </p:txBody>
      </p:sp>
      <p:sp>
        <p:nvSpPr>
          <p:cNvPr id="4" name="Slide Number Placeholder 3"/>
          <p:cNvSpPr>
            <a:spLocks noGrp="1"/>
          </p:cNvSpPr>
          <p:nvPr>
            <p:ph type="sldNum" sz="quarter" idx="10"/>
          </p:nvPr>
        </p:nvSpPr>
        <p:spPr/>
        <p:txBody>
          <a:bodyPr/>
          <a:lstStyle/>
          <a:p>
            <a:fld id="{510CC623-C953-B443-8268-33C853F28471}" type="slidenum">
              <a:rPr lang="en-US" smtClean="0"/>
              <a:t>23</a:t>
            </a:fld>
            <a:endParaRPr lang="en-US"/>
          </a:p>
        </p:txBody>
      </p:sp>
    </p:spTree>
    <p:extLst>
      <p:ext uri="{BB962C8B-B14F-4D97-AF65-F5344CB8AC3E}">
        <p14:creationId xmlns:p14="http://schemas.microsoft.com/office/powerpoint/2010/main" val="3783368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smtClean="0">
                <a:solidFill>
                  <a:schemeClr val="tx1"/>
                </a:solidFill>
              </a:rPr>
              <a:t>The </a:t>
            </a:r>
            <a:r>
              <a:rPr lang="en-US" dirty="0" smtClean="0">
                <a:solidFill>
                  <a:schemeClr val="tx1"/>
                </a:solidFill>
              </a:rPr>
              <a:t>example shows that </a:t>
            </a:r>
            <a:r>
              <a:rPr lang="en-US" dirty="0" smtClean="0">
                <a:solidFill>
                  <a:srgbClr val="FF0000"/>
                </a:solidFill>
              </a:rPr>
              <a:t>Magna Academy outperforms its most similar </a:t>
            </a:r>
            <a:r>
              <a:rPr lang="en-US" dirty="0" smtClean="0">
                <a:solidFill>
                  <a:srgbClr val="FF0000"/>
                </a:solidFill>
              </a:rPr>
              <a:t>school</a:t>
            </a:r>
            <a:r>
              <a:rPr lang="en-US" dirty="0" smtClean="0"/>
              <a:t>s on both pupil premium and non-pupil premium students, </a:t>
            </a:r>
            <a:r>
              <a:rPr lang="en-US" dirty="0" smtClean="0">
                <a:solidFill>
                  <a:schemeClr val="tx1"/>
                </a:solidFill>
              </a:rPr>
              <a:t>whereas </a:t>
            </a:r>
            <a:r>
              <a:rPr lang="en-US" dirty="0" smtClean="0">
                <a:solidFill>
                  <a:srgbClr val="FFFF00"/>
                </a:solidFill>
              </a:rPr>
              <a:t>St. </a:t>
            </a:r>
            <a:r>
              <a:rPr lang="en-US" dirty="0" err="1" smtClean="0">
                <a:solidFill>
                  <a:srgbClr val="FFFF00"/>
                </a:solidFill>
              </a:rPr>
              <a:t>Aldhelm</a:t>
            </a:r>
            <a:r>
              <a:rPr lang="en-US" dirty="0" smtClean="0">
                <a:solidFill>
                  <a:srgbClr val="FFFF00"/>
                </a:solidFill>
              </a:rPr>
              <a:t> is more consistent with its most similar school.</a:t>
            </a:r>
            <a:endParaRPr lang="en-GB" dirty="0" smtClean="0">
              <a:solidFill>
                <a:srgbClr val="FFFF00"/>
              </a:solidFill>
            </a:endParaRPr>
          </a:p>
          <a:p>
            <a:r>
              <a:rPr lang="en-US" dirty="0" smtClean="0"/>
              <a:t> </a:t>
            </a:r>
          </a:p>
          <a:p>
            <a:r>
              <a:rPr lang="en-US" dirty="0" smtClean="0"/>
              <a:t>The point, perhaps, is that it may be unrealistic to expect significant improvement from a school that is already the best performing of schools with a similar </a:t>
            </a:r>
            <a:r>
              <a:rPr lang="en-US" dirty="0" smtClean="0"/>
              <a:t>intake</a:t>
            </a:r>
            <a:r>
              <a:rPr lang="en-US" dirty="0" smtClean="0"/>
              <a:t>.</a:t>
            </a:r>
          </a:p>
          <a:p>
            <a:endParaRPr lang="en-US" dirty="0"/>
          </a:p>
          <a:p>
            <a:r>
              <a:rPr lang="en-US" dirty="0" smtClean="0"/>
              <a:t>But more </a:t>
            </a:r>
            <a:r>
              <a:rPr lang="en-US" dirty="0" smtClean="0"/>
              <a:t>realistic where schools are average or week in their </a:t>
            </a:r>
            <a:r>
              <a:rPr lang="en-US" dirty="0" err="1" smtClean="0"/>
              <a:t>famiiy</a:t>
            </a:r>
            <a:r>
              <a:rPr lang="en-US" dirty="0" smtClean="0"/>
              <a:t>.</a:t>
            </a:r>
            <a:endParaRPr lang="en-US" dirty="0"/>
          </a:p>
        </p:txBody>
      </p:sp>
      <p:sp>
        <p:nvSpPr>
          <p:cNvPr id="4" name="Slide Number Placeholder 3"/>
          <p:cNvSpPr>
            <a:spLocks noGrp="1"/>
          </p:cNvSpPr>
          <p:nvPr>
            <p:ph type="sldNum" sz="quarter" idx="10"/>
          </p:nvPr>
        </p:nvSpPr>
        <p:spPr/>
        <p:txBody>
          <a:bodyPr/>
          <a:lstStyle/>
          <a:p>
            <a:fld id="{510CC623-C953-B443-8268-33C853F28471}" type="slidenum">
              <a:rPr lang="en-US" smtClean="0"/>
              <a:t>24</a:t>
            </a:fld>
            <a:endParaRPr lang="en-US"/>
          </a:p>
        </p:txBody>
      </p:sp>
    </p:spTree>
    <p:extLst>
      <p:ext uri="{BB962C8B-B14F-4D97-AF65-F5344CB8AC3E}">
        <p14:creationId xmlns:p14="http://schemas.microsoft.com/office/powerpoint/2010/main" val="728471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we have two schools serving the </a:t>
            </a:r>
            <a:r>
              <a:rPr lang="en-US" dirty="0" err="1" smtClean="0"/>
              <a:t>Coxford</a:t>
            </a:r>
            <a:r>
              <a:rPr lang="en-US" dirty="0" smtClean="0"/>
              <a:t> ward.</a:t>
            </a:r>
          </a:p>
          <a:p>
            <a:endParaRPr lang="en-US" dirty="0"/>
          </a:p>
          <a:p>
            <a:r>
              <a:rPr lang="en-US" dirty="0" smtClean="0"/>
              <a:t>St </a:t>
            </a:r>
            <a:r>
              <a:rPr lang="en-US" dirty="0" err="1" smtClean="0"/>
              <a:t>Annes</a:t>
            </a:r>
            <a:r>
              <a:rPr lang="en-US" dirty="0" smtClean="0"/>
              <a:t> underperforms in relation to PP students,, </a:t>
            </a:r>
            <a:r>
              <a:rPr lang="en-US" dirty="0" err="1" smtClean="0"/>
              <a:t>Redbridge</a:t>
            </a:r>
            <a:r>
              <a:rPr lang="en-US" dirty="0" smtClean="0"/>
              <a:t> </a:t>
            </a:r>
            <a:r>
              <a:rPr lang="en-US" dirty="0" err="1" smtClean="0"/>
              <a:t>overperforms</a:t>
            </a:r>
            <a:r>
              <a:rPr lang="en-US" dirty="0" smtClean="0"/>
              <a:t>.</a:t>
            </a:r>
          </a:p>
          <a:p>
            <a:endParaRPr lang="en-US" dirty="0"/>
          </a:p>
          <a:p>
            <a:r>
              <a:rPr lang="en-US" dirty="0" smtClean="0"/>
              <a:t>As we shall see from </a:t>
            </a:r>
            <a:r>
              <a:rPr lang="en-US" dirty="0" err="1" smtClean="0"/>
              <a:t>Ceri’s</a:t>
            </a:r>
            <a:r>
              <a:rPr lang="en-US" dirty="0" smtClean="0"/>
              <a:t> presentation, the performance of PP students compared with others is a </a:t>
            </a:r>
            <a:r>
              <a:rPr lang="en-US" dirty="0" smtClean="0"/>
              <a:t>significant </a:t>
            </a:r>
            <a:r>
              <a:rPr lang="en-US" dirty="0" smtClean="0"/>
              <a:t>issues, but also a challenge that varies considerably from school to school and ward to ward.</a:t>
            </a:r>
          </a:p>
          <a:p>
            <a:endParaRPr lang="en-US" dirty="0"/>
          </a:p>
          <a:p>
            <a:r>
              <a:rPr lang="en-US" dirty="0" smtClean="0"/>
              <a:t>One advantage of looking at all the schools serving an area is that it challenges to tendency to focus on just one school that may be a major school for an area and makes us ask what is happening to all the children from the area.</a:t>
            </a:r>
          </a:p>
          <a:p>
            <a:endParaRPr lang="en-US" dirty="0"/>
          </a:p>
          <a:p>
            <a:r>
              <a:rPr lang="en-US" dirty="0" smtClean="0"/>
              <a:t>The most similar schools data does not let us know what happens to a PP  cohort from a particular area, but this is something </a:t>
            </a:r>
            <a:r>
              <a:rPr lang="en-US" dirty="0" smtClean="0"/>
              <a:t>that </a:t>
            </a:r>
            <a:r>
              <a:rPr lang="en-US" dirty="0" smtClean="0"/>
              <a:t>can be followed up locally.</a:t>
            </a:r>
          </a:p>
          <a:p>
            <a:endParaRPr lang="en-US" dirty="0"/>
          </a:p>
          <a:p>
            <a:endParaRPr lang="en-US" dirty="0"/>
          </a:p>
        </p:txBody>
      </p:sp>
      <p:sp>
        <p:nvSpPr>
          <p:cNvPr id="4" name="Slide Number Placeholder 3"/>
          <p:cNvSpPr>
            <a:spLocks noGrp="1"/>
          </p:cNvSpPr>
          <p:nvPr>
            <p:ph type="sldNum" sz="quarter" idx="10"/>
          </p:nvPr>
        </p:nvSpPr>
        <p:spPr/>
        <p:txBody>
          <a:bodyPr/>
          <a:lstStyle/>
          <a:p>
            <a:fld id="{510CC623-C953-B443-8268-33C853F28471}" type="slidenum">
              <a:rPr lang="en-US" smtClean="0"/>
              <a:t>25</a:t>
            </a:fld>
            <a:endParaRPr lang="en-US"/>
          </a:p>
        </p:txBody>
      </p:sp>
    </p:spTree>
    <p:extLst>
      <p:ext uri="{BB962C8B-B14F-4D97-AF65-F5344CB8AC3E}">
        <p14:creationId xmlns:p14="http://schemas.microsoft.com/office/powerpoint/2010/main" val="2479627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post 16 data – not open data but we found </a:t>
            </a:r>
            <a:r>
              <a:rPr lang="en-US" dirty="0" smtClean="0"/>
              <a:t>LAs </a:t>
            </a:r>
            <a:r>
              <a:rPr lang="en-US" dirty="0" smtClean="0"/>
              <a:t>very willing to share the data they </a:t>
            </a:r>
            <a:r>
              <a:rPr lang="en-US" dirty="0" smtClean="0"/>
              <a:t>have </a:t>
            </a:r>
            <a:r>
              <a:rPr lang="en-US" dirty="0" smtClean="0"/>
              <a:t>collected for NEET reporting to </a:t>
            </a:r>
            <a:r>
              <a:rPr lang="en-US" dirty="0" err="1" smtClean="0"/>
              <a:t>DfE</a:t>
            </a:r>
            <a:r>
              <a:rPr lang="en-US" dirty="0" smtClean="0"/>
              <a:t>.</a:t>
            </a:r>
          </a:p>
          <a:p>
            <a:endParaRPr lang="en-US" dirty="0" smtClean="0"/>
          </a:p>
          <a:p>
            <a:r>
              <a:rPr lang="en-US" dirty="0" smtClean="0"/>
              <a:t>Can highlight a number of useful issues.</a:t>
            </a:r>
          </a:p>
          <a:p>
            <a:endParaRPr lang="en-US" dirty="0"/>
          </a:p>
          <a:p>
            <a:r>
              <a:rPr lang="en-US" dirty="0" smtClean="0"/>
              <a:t>Here we have highlighted those not going to FE/6</a:t>
            </a:r>
            <a:r>
              <a:rPr lang="en-US" baseline="30000" dirty="0" smtClean="0"/>
              <a:t>th</a:t>
            </a:r>
            <a:r>
              <a:rPr lang="en-US" dirty="0" smtClean="0"/>
              <a:t> form</a:t>
            </a:r>
          </a:p>
          <a:p>
            <a:endParaRPr lang="en-US" dirty="0"/>
          </a:p>
          <a:p>
            <a:r>
              <a:rPr lang="en-US" dirty="0" smtClean="0"/>
              <a:t>Give an indication of those who go quickly into work – with or without training.</a:t>
            </a:r>
          </a:p>
          <a:p>
            <a:endParaRPr lang="en-US" dirty="0"/>
          </a:p>
          <a:p>
            <a:r>
              <a:rPr lang="en-US" dirty="0" smtClean="0"/>
              <a:t>Over three years, of the economically active cohort which averages around 200 a year from </a:t>
            </a:r>
            <a:r>
              <a:rPr lang="en-US" dirty="0" err="1" smtClean="0"/>
              <a:t>Paulsgrove</a:t>
            </a:r>
            <a:r>
              <a:rPr lang="en-US" dirty="0" smtClean="0"/>
              <a:t>,</a:t>
            </a:r>
          </a:p>
          <a:p>
            <a:endParaRPr lang="en-US" dirty="0"/>
          </a:p>
          <a:p>
            <a:r>
              <a:rPr lang="en-US" dirty="0" smtClean="0"/>
              <a:t>92 in </a:t>
            </a:r>
            <a:r>
              <a:rPr lang="en-US" dirty="0" smtClean="0"/>
              <a:t>apprenticeship </a:t>
            </a:r>
            <a:r>
              <a:rPr lang="en-US" dirty="0" smtClean="0"/>
              <a:t>with training</a:t>
            </a:r>
          </a:p>
          <a:p>
            <a:r>
              <a:rPr lang="en-US" dirty="0" smtClean="0"/>
              <a:t>81 in employment with no training</a:t>
            </a:r>
          </a:p>
          <a:p>
            <a:r>
              <a:rPr lang="en-US" dirty="0" smtClean="0"/>
              <a:t>21 in higher education.</a:t>
            </a:r>
          </a:p>
          <a:p>
            <a:endParaRPr lang="en-US" dirty="0"/>
          </a:p>
          <a:p>
            <a:r>
              <a:rPr lang="en-US" dirty="0" smtClean="0"/>
              <a:t>May of course raise questions about whether degree </a:t>
            </a:r>
            <a:r>
              <a:rPr lang="en-US" dirty="0" smtClean="0"/>
              <a:t>apprenticeship </a:t>
            </a:r>
            <a:r>
              <a:rPr lang="en-US" dirty="0" smtClean="0"/>
              <a:t>would usefully meet the culture in this areas.</a:t>
            </a:r>
            <a:endParaRPr lang="en-US" dirty="0"/>
          </a:p>
        </p:txBody>
      </p:sp>
      <p:sp>
        <p:nvSpPr>
          <p:cNvPr id="4" name="Slide Number Placeholder 3"/>
          <p:cNvSpPr>
            <a:spLocks noGrp="1"/>
          </p:cNvSpPr>
          <p:nvPr>
            <p:ph type="sldNum" sz="quarter" idx="10"/>
          </p:nvPr>
        </p:nvSpPr>
        <p:spPr/>
        <p:txBody>
          <a:bodyPr/>
          <a:lstStyle/>
          <a:p>
            <a:fld id="{510CC623-C953-B443-8268-33C853F28471}" type="slidenum">
              <a:rPr lang="en-US" smtClean="0"/>
              <a:t>26</a:t>
            </a:fld>
            <a:endParaRPr lang="en-US"/>
          </a:p>
        </p:txBody>
      </p:sp>
    </p:spTree>
    <p:extLst>
      <p:ext uri="{BB962C8B-B14F-4D97-AF65-F5344CB8AC3E}">
        <p14:creationId xmlns:p14="http://schemas.microsoft.com/office/powerpoint/2010/main" val="96811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 see a high attrition rate from FE</a:t>
            </a:r>
          </a:p>
          <a:p>
            <a:endParaRPr lang="en-US" dirty="0"/>
          </a:p>
          <a:p>
            <a:r>
              <a:rPr lang="en-US" dirty="0" smtClean="0"/>
              <a:t>Not the same cohort, but lose </a:t>
            </a:r>
            <a:r>
              <a:rPr lang="en-US" dirty="0" smtClean="0"/>
              <a:t>roughly </a:t>
            </a:r>
            <a:r>
              <a:rPr lang="en-US" dirty="0" smtClean="0"/>
              <a:t>one third each year, and of 180, might expect only 21 to enter HE by 19.</a:t>
            </a:r>
            <a:endParaRPr lang="en-US" dirty="0"/>
          </a:p>
        </p:txBody>
      </p:sp>
      <p:sp>
        <p:nvSpPr>
          <p:cNvPr id="4" name="Slide Number Placeholder 3"/>
          <p:cNvSpPr>
            <a:spLocks noGrp="1"/>
          </p:cNvSpPr>
          <p:nvPr>
            <p:ph type="sldNum" sz="quarter" idx="10"/>
          </p:nvPr>
        </p:nvSpPr>
        <p:spPr/>
        <p:txBody>
          <a:bodyPr/>
          <a:lstStyle/>
          <a:p>
            <a:fld id="{510CC623-C953-B443-8268-33C853F28471}" type="slidenum">
              <a:rPr lang="en-US" smtClean="0"/>
              <a:t>27</a:t>
            </a:fld>
            <a:endParaRPr lang="en-US"/>
          </a:p>
        </p:txBody>
      </p:sp>
    </p:spTree>
    <p:extLst>
      <p:ext uri="{BB962C8B-B14F-4D97-AF65-F5344CB8AC3E}">
        <p14:creationId xmlns:p14="http://schemas.microsoft.com/office/powerpoint/2010/main" val="289476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 is where I should hand over to </a:t>
            </a:r>
            <a:r>
              <a:rPr lang="en-US" dirty="0" err="1" smtClean="0"/>
              <a:t>Ceri</a:t>
            </a:r>
            <a:r>
              <a:rPr lang="en-US" dirty="0" smtClean="0"/>
              <a:t>.</a:t>
            </a:r>
            <a:endParaRPr lang="en-US" dirty="0"/>
          </a:p>
        </p:txBody>
      </p:sp>
      <p:sp>
        <p:nvSpPr>
          <p:cNvPr id="4" name="Slide Number Placeholder 3"/>
          <p:cNvSpPr>
            <a:spLocks noGrp="1"/>
          </p:cNvSpPr>
          <p:nvPr>
            <p:ph type="sldNum" sz="quarter" idx="10"/>
          </p:nvPr>
        </p:nvSpPr>
        <p:spPr/>
        <p:txBody>
          <a:bodyPr/>
          <a:lstStyle/>
          <a:p>
            <a:fld id="{510CC623-C953-B443-8268-33C853F28471}" type="slidenum">
              <a:rPr lang="en-US" smtClean="0"/>
              <a:t>28</a:t>
            </a:fld>
            <a:endParaRPr lang="en-US"/>
          </a:p>
        </p:txBody>
      </p:sp>
    </p:spTree>
    <p:extLst>
      <p:ext uri="{BB962C8B-B14F-4D97-AF65-F5344CB8AC3E}">
        <p14:creationId xmlns:p14="http://schemas.microsoft.com/office/powerpoint/2010/main" val="1857850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CC623-C953-B443-8268-33C853F28471}" type="slidenum">
              <a:rPr lang="en-US" smtClean="0"/>
              <a:t>29</a:t>
            </a:fld>
            <a:endParaRPr lang="en-US"/>
          </a:p>
        </p:txBody>
      </p:sp>
    </p:spTree>
    <p:extLst>
      <p:ext uri="{BB962C8B-B14F-4D97-AF65-F5344CB8AC3E}">
        <p14:creationId xmlns:p14="http://schemas.microsoft.com/office/powerpoint/2010/main" val="4259507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228600" indent="-228600">
              <a:buAutoNum type="arabicPeriod"/>
            </a:pPr>
            <a:r>
              <a:rPr lang="en-US" dirty="0" smtClean="0"/>
              <a:t>The first step was to produce a </a:t>
            </a:r>
            <a:r>
              <a:rPr lang="en-US" dirty="0" err="1" smtClean="0"/>
              <a:t>scattergram</a:t>
            </a:r>
            <a:r>
              <a:rPr lang="en-US" dirty="0" smtClean="0"/>
              <a:t> of every ward in England, mapping participation rate against key indicators like GCSE outcomes, ethnicity </a:t>
            </a:r>
            <a:r>
              <a:rPr lang="en-US" dirty="0" err="1" smtClean="0"/>
              <a:t>etc</a:t>
            </a:r>
            <a:endParaRPr lang="en-US" dirty="0" smtClean="0"/>
          </a:p>
          <a:p>
            <a:pPr marL="228600" indent="-228600">
              <a:buAutoNum type="arabicPeriod"/>
            </a:pPr>
            <a:endParaRPr lang="en-US" dirty="0" smtClean="0"/>
          </a:p>
          <a:p>
            <a:pPr marL="228600" indent="-228600">
              <a:buAutoNum type="arabicPeriod"/>
            </a:pPr>
            <a:r>
              <a:rPr lang="en-US" dirty="0" smtClean="0"/>
              <a:t>This enables us to see where our ward sits. (See </a:t>
            </a:r>
            <a:r>
              <a:rPr lang="en-US" dirty="0" smtClean="0"/>
              <a:t>here-  </a:t>
            </a:r>
            <a:r>
              <a:rPr lang="en-US" dirty="0" smtClean="0"/>
              <a:t>at the bottom of participation rate for similar levels of GCSE).</a:t>
            </a:r>
          </a:p>
          <a:p>
            <a:pPr marL="228600" indent="-228600">
              <a:buAutoNum type="arabicPeriod"/>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10CC623-C953-B443-8268-33C853F28471}" type="slidenum">
              <a:rPr lang="en-US" smtClean="0"/>
              <a:t>3</a:t>
            </a:fld>
            <a:endParaRPr lang="en-US"/>
          </a:p>
        </p:txBody>
      </p:sp>
    </p:spTree>
    <p:extLst>
      <p:ext uri="{BB962C8B-B14F-4D97-AF65-F5344CB8AC3E}">
        <p14:creationId xmlns:p14="http://schemas.microsoft.com/office/powerpoint/2010/main" val="3685463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CC623-C953-B443-8268-33C853F28471}" type="slidenum">
              <a:rPr lang="en-US" smtClean="0"/>
              <a:t>30</a:t>
            </a:fld>
            <a:endParaRPr lang="en-US"/>
          </a:p>
        </p:txBody>
      </p:sp>
    </p:spTree>
    <p:extLst>
      <p:ext uri="{BB962C8B-B14F-4D97-AF65-F5344CB8AC3E}">
        <p14:creationId xmlns:p14="http://schemas.microsoft.com/office/powerpoint/2010/main" val="2784605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CC623-C953-B443-8268-33C853F28471}" type="slidenum">
              <a:rPr lang="en-US" smtClean="0"/>
              <a:t>31</a:t>
            </a:fld>
            <a:endParaRPr lang="en-US"/>
          </a:p>
        </p:txBody>
      </p:sp>
    </p:spTree>
    <p:extLst>
      <p:ext uri="{BB962C8B-B14F-4D97-AF65-F5344CB8AC3E}">
        <p14:creationId xmlns:p14="http://schemas.microsoft.com/office/powerpoint/2010/main" val="3733285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CC623-C953-B443-8268-33C853F28471}" type="slidenum">
              <a:rPr lang="en-US" smtClean="0"/>
              <a:t>32</a:t>
            </a:fld>
            <a:endParaRPr lang="en-US"/>
          </a:p>
        </p:txBody>
      </p:sp>
    </p:spTree>
    <p:extLst>
      <p:ext uri="{BB962C8B-B14F-4D97-AF65-F5344CB8AC3E}">
        <p14:creationId xmlns:p14="http://schemas.microsoft.com/office/powerpoint/2010/main" val="21850925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CC623-C953-B443-8268-33C853F28471}" type="slidenum">
              <a:rPr lang="en-US" smtClean="0"/>
              <a:t>33</a:t>
            </a:fld>
            <a:endParaRPr lang="en-US"/>
          </a:p>
        </p:txBody>
      </p:sp>
    </p:spTree>
    <p:extLst>
      <p:ext uri="{BB962C8B-B14F-4D97-AF65-F5344CB8AC3E}">
        <p14:creationId xmlns:p14="http://schemas.microsoft.com/office/powerpoint/2010/main" val="693218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dirty="0" smtClean="0"/>
              <a:t>approach </a:t>
            </a:r>
            <a:r>
              <a:rPr lang="en-US" dirty="0" smtClean="0"/>
              <a:t>lets us show how the various different targets map onto our </a:t>
            </a:r>
            <a:r>
              <a:rPr lang="en-US" dirty="0" smtClean="0"/>
              <a:t>ward</a:t>
            </a:r>
            <a:r>
              <a:rPr lang="en-US" dirty="0" smtClean="0"/>
              <a:t>.</a:t>
            </a:r>
          </a:p>
          <a:p>
            <a:pPr marL="228600" indent="-228600">
              <a:buAutoNum type="arabicPeriod"/>
            </a:pPr>
            <a:endParaRPr lang="en-US" dirty="0"/>
          </a:p>
          <a:p>
            <a:r>
              <a:rPr lang="en-US" dirty="0" smtClean="0"/>
              <a:t>The HEFCE participation gap. And the government targets.</a:t>
            </a:r>
          </a:p>
          <a:p>
            <a:pPr marL="228600" indent="-228600">
              <a:buAutoNum type="arabicPeriod"/>
            </a:pPr>
            <a:endParaRPr lang="en-US" dirty="0"/>
          </a:p>
          <a:p>
            <a:r>
              <a:rPr lang="en-US" dirty="0" smtClean="0"/>
              <a:t>The government has set a national </a:t>
            </a:r>
            <a:r>
              <a:rPr lang="en-US" dirty="0" smtClean="0"/>
              <a:t>target, </a:t>
            </a:r>
            <a:r>
              <a:rPr lang="en-US" dirty="0" smtClean="0"/>
              <a:t>to double participation from POLAR Q1 wards(the </a:t>
            </a:r>
            <a:r>
              <a:rPr lang="en-US" dirty="0" smtClean="0"/>
              <a:t>lowest </a:t>
            </a:r>
            <a:r>
              <a:rPr lang="en-US" dirty="0" smtClean="0"/>
              <a:t>participation 20% of wards), to achieve a national average of 28% by 2020</a:t>
            </a:r>
          </a:p>
          <a:p>
            <a:pPr marL="228600" indent="-228600">
              <a:buAutoNum type="arabicPeriod"/>
            </a:pPr>
            <a:endParaRPr lang="en-US" dirty="0"/>
          </a:p>
          <a:p>
            <a:r>
              <a:rPr lang="en-US" dirty="0" smtClean="0"/>
              <a:t>The government has not set a ward by wad target, so  we have explored two possible interpretations</a:t>
            </a:r>
          </a:p>
          <a:p>
            <a:pPr marL="228600" indent="-228600">
              <a:buAutoNum type="arabicPeriod"/>
            </a:pPr>
            <a:endParaRPr lang="en-US" dirty="0"/>
          </a:p>
          <a:p>
            <a:pPr marL="171450" indent="-171450">
              <a:buFontTx/>
              <a:buChar char="-"/>
            </a:pPr>
            <a:r>
              <a:rPr lang="en-US" dirty="0" smtClean="0"/>
              <a:t>doubling </a:t>
            </a:r>
            <a:r>
              <a:rPr lang="en-US" dirty="0" smtClean="0"/>
              <a:t>the </a:t>
            </a:r>
            <a:r>
              <a:rPr lang="en-US" dirty="0" smtClean="0"/>
              <a:t>participation </a:t>
            </a:r>
            <a:r>
              <a:rPr lang="en-US" dirty="0" smtClean="0"/>
              <a:t>in an individual </a:t>
            </a:r>
            <a:r>
              <a:rPr lang="en-US" dirty="0" smtClean="0"/>
              <a:t>ward</a:t>
            </a:r>
            <a:endParaRPr lang="en-US" dirty="0" smtClean="0"/>
          </a:p>
          <a:p>
            <a:pPr marL="171450" indent="-171450">
              <a:buFontTx/>
              <a:buChar char="-"/>
            </a:pPr>
            <a:r>
              <a:rPr lang="en-US" dirty="0" smtClean="0"/>
              <a:t>taking </a:t>
            </a:r>
            <a:r>
              <a:rPr lang="en-US" dirty="0" smtClean="0"/>
              <a:t>the ward participation to the 28% national average </a:t>
            </a:r>
            <a:r>
              <a:rPr lang="en-US" dirty="0" smtClean="0"/>
              <a:t>target</a:t>
            </a:r>
          </a:p>
          <a:p>
            <a:pPr marL="171450" indent="-171450">
              <a:buFontTx/>
              <a:buChar char="-"/>
            </a:pPr>
            <a:endParaRPr lang="en-US" dirty="0" smtClean="0"/>
          </a:p>
          <a:p>
            <a:pPr marL="228600" indent="-228600">
              <a:buAutoNum type="arabicPeriod"/>
            </a:pPr>
            <a:endParaRPr lang="en-US" dirty="0"/>
          </a:p>
          <a:p>
            <a:pPr marL="228600" indent="-228600">
              <a:buAutoNum type="arabicPeriod"/>
            </a:pPr>
            <a:endParaRPr lang="en-US" dirty="0" smtClean="0"/>
          </a:p>
          <a:p>
            <a:r>
              <a:rPr lang="en-US" dirty="0" smtClean="0"/>
              <a:t>Slight of hand. HEFCE gap measured on a different basis to POLAR (essentially excluded private schools). For simplicity we have recalculated the HEFCE gap on a POLAR basis – makes some assumptions but, we think, nothing to worry about too much)</a:t>
            </a:r>
          </a:p>
          <a:p>
            <a:endParaRPr lang="en-US" dirty="0"/>
          </a:p>
        </p:txBody>
      </p:sp>
      <p:sp>
        <p:nvSpPr>
          <p:cNvPr id="4" name="Slide Number Placeholder 3"/>
          <p:cNvSpPr>
            <a:spLocks noGrp="1"/>
          </p:cNvSpPr>
          <p:nvPr>
            <p:ph type="sldNum" sz="quarter" idx="10"/>
          </p:nvPr>
        </p:nvSpPr>
        <p:spPr/>
        <p:txBody>
          <a:bodyPr/>
          <a:lstStyle/>
          <a:p>
            <a:fld id="{510CC623-C953-B443-8268-33C853F28471}" type="slidenum">
              <a:rPr lang="en-US" smtClean="0"/>
              <a:t>4</a:t>
            </a:fld>
            <a:endParaRPr lang="en-US"/>
          </a:p>
        </p:txBody>
      </p:sp>
    </p:spTree>
    <p:extLst>
      <p:ext uri="{BB962C8B-B14F-4D97-AF65-F5344CB8AC3E}">
        <p14:creationId xmlns:p14="http://schemas.microsoft.com/office/powerpoint/2010/main" val="2040257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slides separates out the targets for clarity. It helps us  see how challenging the targets will be.</a:t>
            </a:r>
          </a:p>
          <a:p>
            <a:endParaRPr lang="en-US" dirty="0" smtClean="0"/>
          </a:p>
          <a:p>
            <a:r>
              <a:rPr lang="en-US" dirty="0" smtClean="0"/>
              <a:t>What this shows is that – as you would expect – closing the HEFCE </a:t>
            </a:r>
            <a:r>
              <a:rPr lang="en-US" dirty="0" smtClean="0"/>
              <a:t>participation </a:t>
            </a:r>
            <a:r>
              <a:rPr lang="en-US" dirty="0" smtClean="0"/>
              <a:t>gap looks quite </a:t>
            </a:r>
            <a:r>
              <a:rPr lang="en-US" dirty="0" smtClean="0"/>
              <a:t>achievable </a:t>
            </a:r>
            <a:r>
              <a:rPr lang="en-US" dirty="0" smtClean="0"/>
              <a:t>with current GCSE </a:t>
            </a:r>
            <a:r>
              <a:rPr lang="en-US" dirty="0" smtClean="0"/>
              <a:t>performance. </a:t>
            </a:r>
            <a:r>
              <a:rPr lang="en-US" dirty="0" smtClean="0"/>
              <a:t>By definition </a:t>
            </a:r>
            <a:r>
              <a:rPr lang="en-US" dirty="0" smtClean="0"/>
              <a:t>bringing </a:t>
            </a:r>
            <a:r>
              <a:rPr lang="en-US" dirty="0" smtClean="0"/>
              <a:t>up to average.</a:t>
            </a:r>
          </a:p>
          <a:p>
            <a:endParaRPr lang="en-US" dirty="0" smtClean="0"/>
          </a:p>
          <a:p>
            <a:r>
              <a:rPr lang="en-US" dirty="0" smtClean="0"/>
              <a:t>But also shows that getting to 28% - the new national average by 2020 </a:t>
            </a:r>
            <a:r>
              <a:rPr lang="en-US" dirty="0" smtClean="0"/>
              <a:t>woul</a:t>
            </a:r>
            <a:r>
              <a:rPr lang="en-US" dirty="0" smtClean="0"/>
              <a:t>d </a:t>
            </a:r>
            <a:r>
              <a:rPr lang="en-US" dirty="0" smtClean="0"/>
              <a:t>be </a:t>
            </a:r>
            <a:r>
              <a:rPr lang="en-US" dirty="0" smtClean="0"/>
              <a:t>remarkable with current </a:t>
            </a:r>
            <a:r>
              <a:rPr lang="en-US" dirty="0" smtClean="0"/>
              <a:t>levels </a:t>
            </a:r>
            <a:r>
              <a:rPr lang="en-US" dirty="0" smtClean="0"/>
              <a:t>of GCSE performance. Doubling in the individual ward is only a little more challenging than closing the gap.</a:t>
            </a:r>
          </a:p>
          <a:p>
            <a:endParaRPr lang="en-US" dirty="0" smtClean="0"/>
          </a:p>
          <a:p>
            <a:r>
              <a:rPr lang="en-US" dirty="0" smtClean="0"/>
              <a:t>Distinction is important </a:t>
            </a:r>
          </a:p>
          <a:p>
            <a:endParaRPr lang="en-US" dirty="0" smtClean="0"/>
          </a:p>
          <a:p>
            <a:pPr marL="171450" indent="-171450">
              <a:buFontTx/>
              <a:buChar char="-"/>
            </a:pPr>
            <a:r>
              <a:rPr lang="en-US" dirty="0" smtClean="0"/>
              <a:t>Firstly makes improvement seem more attainable if you know others are doing </a:t>
            </a:r>
            <a:r>
              <a:rPr lang="en-US" dirty="0" smtClean="0"/>
              <a:t>it</a:t>
            </a:r>
          </a:p>
          <a:p>
            <a:pPr marL="171450" indent="-171450">
              <a:buFontTx/>
              <a:buChar char="-"/>
            </a:pPr>
            <a:endParaRPr lang="en-US" dirty="0" smtClean="0"/>
          </a:p>
          <a:p>
            <a:r>
              <a:rPr lang="en-US" dirty="0" smtClean="0"/>
              <a:t>- Secondly, begins to </a:t>
            </a:r>
            <a:r>
              <a:rPr lang="en-US" dirty="0" smtClean="0"/>
              <a:t>indicate </a:t>
            </a:r>
            <a:r>
              <a:rPr lang="en-US" dirty="0" smtClean="0"/>
              <a:t>where incremental improvement might need to become </a:t>
            </a:r>
            <a:r>
              <a:rPr lang="en-US" dirty="0" smtClean="0"/>
              <a:t>something </a:t>
            </a:r>
            <a:r>
              <a:rPr lang="en-US" dirty="0" smtClean="0"/>
              <a:t>more </a:t>
            </a:r>
            <a:r>
              <a:rPr lang="en-US" dirty="0" smtClean="0"/>
              <a:t>transformational.</a:t>
            </a:r>
            <a:endParaRPr lang="en-US" dirty="0" smtClean="0"/>
          </a:p>
          <a:p>
            <a:endParaRPr lang="en-US" dirty="0"/>
          </a:p>
        </p:txBody>
      </p:sp>
      <p:sp>
        <p:nvSpPr>
          <p:cNvPr id="4" name="Slide Number Placeholder 3"/>
          <p:cNvSpPr>
            <a:spLocks noGrp="1"/>
          </p:cNvSpPr>
          <p:nvPr>
            <p:ph type="sldNum" sz="quarter" idx="10"/>
          </p:nvPr>
        </p:nvSpPr>
        <p:spPr/>
        <p:txBody>
          <a:bodyPr/>
          <a:lstStyle/>
          <a:p>
            <a:fld id="{510CC623-C953-B443-8268-33C853F28471}" type="slidenum">
              <a:rPr lang="en-US" smtClean="0"/>
              <a:t>5</a:t>
            </a:fld>
            <a:endParaRPr lang="en-US"/>
          </a:p>
        </p:txBody>
      </p:sp>
    </p:spTree>
    <p:extLst>
      <p:ext uri="{BB962C8B-B14F-4D97-AF65-F5344CB8AC3E}">
        <p14:creationId xmlns:p14="http://schemas.microsoft.com/office/powerpoint/2010/main" val="1713065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key points about data</a:t>
            </a:r>
          </a:p>
          <a:p>
            <a:endParaRPr lang="en-US" dirty="0" smtClean="0"/>
          </a:p>
          <a:p>
            <a:pPr marL="171450" indent="-171450">
              <a:buFontTx/>
              <a:buChar char="-"/>
            </a:pPr>
            <a:r>
              <a:rPr lang="en-US" dirty="0" smtClean="0"/>
              <a:t>Some of it is old</a:t>
            </a:r>
          </a:p>
          <a:p>
            <a:pPr marL="171450" indent="-171450">
              <a:buFontTx/>
              <a:buChar char="-"/>
            </a:pPr>
            <a:endParaRPr lang="en-US" dirty="0" smtClean="0"/>
          </a:p>
          <a:p>
            <a:pPr marL="171450" indent="-171450">
              <a:buFontTx/>
              <a:buChar char="-"/>
            </a:pPr>
            <a:r>
              <a:rPr lang="en-US" dirty="0" smtClean="0"/>
              <a:t>May </a:t>
            </a:r>
            <a:r>
              <a:rPr lang="en-US" dirty="0" smtClean="0"/>
              <a:t>reflect </a:t>
            </a:r>
            <a:r>
              <a:rPr lang="en-US" dirty="0" smtClean="0"/>
              <a:t>past conditions on the ground that no longer apply</a:t>
            </a:r>
          </a:p>
          <a:p>
            <a:pPr marL="171450" indent="-171450">
              <a:buFontTx/>
              <a:buChar char="-"/>
            </a:pPr>
            <a:endParaRPr lang="en-US" dirty="0" smtClean="0"/>
          </a:p>
          <a:p>
            <a:pPr marL="171450" indent="-171450">
              <a:buFontTx/>
              <a:buChar char="-"/>
            </a:pPr>
            <a:r>
              <a:rPr lang="en-US" dirty="0" smtClean="0"/>
              <a:t>Could go back and </a:t>
            </a:r>
            <a:r>
              <a:rPr lang="en-US" dirty="0" smtClean="0"/>
              <a:t>look for </a:t>
            </a:r>
            <a:r>
              <a:rPr lang="en-US" dirty="0" smtClean="0"/>
              <a:t>10-15 year old primary school data which would relate to most recent participation stats. But think more useful to look at most recent figures.</a:t>
            </a:r>
          </a:p>
          <a:p>
            <a:pPr marL="171450" indent="-171450">
              <a:buFontTx/>
              <a:buChar char="-"/>
            </a:pPr>
            <a:endParaRPr lang="en-US" dirty="0" smtClean="0"/>
          </a:p>
          <a:p>
            <a:endParaRPr lang="en-US" dirty="0" smtClean="0"/>
          </a:p>
          <a:p>
            <a:r>
              <a:rPr lang="en-US" dirty="0" smtClean="0"/>
              <a:t>This data is a discussion starter – issues to look at. Does not enable us to reach firm conclusions, let alone </a:t>
            </a:r>
            <a:r>
              <a:rPr lang="en-US" dirty="0" smtClean="0"/>
              <a:t>judgments </a:t>
            </a:r>
            <a:r>
              <a:rPr lang="en-US" dirty="0" smtClean="0"/>
              <a:t>about what is happening on the ground.</a:t>
            </a:r>
          </a:p>
          <a:p>
            <a:endParaRPr lang="en-US" dirty="0"/>
          </a:p>
        </p:txBody>
      </p:sp>
      <p:sp>
        <p:nvSpPr>
          <p:cNvPr id="4" name="Slide Number Placeholder 3"/>
          <p:cNvSpPr>
            <a:spLocks noGrp="1"/>
          </p:cNvSpPr>
          <p:nvPr>
            <p:ph type="sldNum" sz="quarter" idx="10"/>
          </p:nvPr>
        </p:nvSpPr>
        <p:spPr/>
        <p:txBody>
          <a:bodyPr/>
          <a:lstStyle/>
          <a:p>
            <a:fld id="{510CC623-C953-B443-8268-33C853F28471}" type="slidenum">
              <a:rPr lang="en-US" smtClean="0"/>
              <a:t>6</a:t>
            </a:fld>
            <a:endParaRPr lang="en-US"/>
          </a:p>
        </p:txBody>
      </p:sp>
    </p:spTree>
    <p:extLst>
      <p:ext uri="{BB962C8B-B14F-4D97-AF65-F5344CB8AC3E}">
        <p14:creationId xmlns:p14="http://schemas.microsoft.com/office/powerpoint/2010/main" val="2111671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first sight very similar – as </a:t>
            </a:r>
            <a:r>
              <a:rPr lang="en-US" dirty="0" err="1" smtClean="0"/>
              <a:t>Ceri</a:t>
            </a:r>
            <a:r>
              <a:rPr lang="en-US" dirty="0" smtClean="0"/>
              <a:t> will say –</a:t>
            </a:r>
          </a:p>
          <a:p>
            <a:endParaRPr lang="en-US" dirty="0" smtClean="0"/>
          </a:p>
          <a:p>
            <a:r>
              <a:rPr lang="en-US" dirty="0" smtClean="0"/>
              <a:t>But not as similar as might think.</a:t>
            </a:r>
          </a:p>
          <a:p>
            <a:endParaRPr lang="en-US" dirty="0" smtClean="0"/>
          </a:p>
          <a:p>
            <a:r>
              <a:rPr lang="en-US" dirty="0" smtClean="0"/>
              <a:t>Doubling is much more stretching in Alamein than </a:t>
            </a:r>
            <a:r>
              <a:rPr lang="en-US" dirty="0" err="1" smtClean="0"/>
              <a:t>Paulsgrove</a:t>
            </a:r>
            <a:r>
              <a:rPr lang="en-US" dirty="0" smtClean="0"/>
              <a:t>.</a:t>
            </a:r>
          </a:p>
          <a:p>
            <a:endParaRPr lang="en-US" dirty="0"/>
          </a:p>
        </p:txBody>
      </p:sp>
      <p:sp>
        <p:nvSpPr>
          <p:cNvPr id="4" name="Slide Number Placeholder 3"/>
          <p:cNvSpPr>
            <a:spLocks noGrp="1"/>
          </p:cNvSpPr>
          <p:nvPr>
            <p:ph type="sldNum" sz="quarter" idx="10"/>
          </p:nvPr>
        </p:nvSpPr>
        <p:spPr/>
        <p:txBody>
          <a:bodyPr/>
          <a:lstStyle/>
          <a:p>
            <a:fld id="{510CC623-C953-B443-8268-33C853F28471}" type="slidenum">
              <a:rPr lang="en-US" smtClean="0"/>
              <a:t>7</a:t>
            </a:fld>
            <a:endParaRPr lang="en-US"/>
          </a:p>
        </p:txBody>
      </p:sp>
    </p:spTree>
    <p:extLst>
      <p:ext uri="{BB962C8B-B14F-4D97-AF65-F5344CB8AC3E}">
        <p14:creationId xmlns:p14="http://schemas.microsoft.com/office/powerpoint/2010/main" val="523418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common features in our wards</a:t>
            </a:r>
          </a:p>
          <a:p>
            <a:endParaRPr lang="en-US" dirty="0" smtClean="0"/>
          </a:p>
          <a:p>
            <a:pPr marL="171450" indent="-171450">
              <a:buFontTx/>
              <a:buChar char="-"/>
            </a:pPr>
            <a:r>
              <a:rPr lang="en-US" dirty="0" smtClean="0"/>
              <a:t>levels </a:t>
            </a:r>
            <a:r>
              <a:rPr lang="en-US" dirty="0" smtClean="0"/>
              <a:t>of </a:t>
            </a:r>
            <a:r>
              <a:rPr lang="en-US" dirty="0" smtClean="0"/>
              <a:t>unemployment are somewhat higher than the national average, but not so high as to explain the poor participation. What is striking is that we see here  two </a:t>
            </a:r>
            <a:r>
              <a:rPr lang="en-US" dirty="0" smtClean="0"/>
              <a:t>particularly poor levels of participation for those levels of unemployment.</a:t>
            </a:r>
          </a:p>
          <a:p>
            <a:pPr marL="171450" indent="-171450">
              <a:buFontTx/>
              <a:buChar char="-"/>
            </a:pPr>
            <a:endParaRPr lang="en-US" dirty="0" smtClean="0"/>
          </a:p>
          <a:p>
            <a:pPr marL="171450" indent="-171450">
              <a:buFontTx/>
              <a:buChar char="-"/>
            </a:pPr>
            <a:r>
              <a:rPr lang="en-US" dirty="0" smtClean="0"/>
              <a:t>This begins to make us think we need to know more about the local </a:t>
            </a:r>
            <a:r>
              <a:rPr lang="en-US" dirty="0" err="1" smtClean="0"/>
              <a:t>labour</a:t>
            </a:r>
            <a:r>
              <a:rPr lang="en-US" dirty="0" smtClean="0"/>
              <a:t> market to understand what is going on here. As will </a:t>
            </a:r>
            <a:r>
              <a:rPr lang="en-US" dirty="0" smtClean="0"/>
              <a:t>see, </a:t>
            </a:r>
            <a:r>
              <a:rPr lang="en-US" dirty="0" smtClean="0"/>
              <a:t>later today, despite similarities of headline figures, </a:t>
            </a:r>
            <a:r>
              <a:rPr lang="en-US" dirty="0" err="1" smtClean="0"/>
              <a:t>labour</a:t>
            </a:r>
            <a:r>
              <a:rPr lang="en-US" dirty="0" smtClean="0"/>
              <a:t> markets are quite different.</a:t>
            </a:r>
          </a:p>
          <a:p>
            <a:pPr marL="171450" indent="-171450">
              <a:buFontTx/>
              <a:buChar char="-"/>
            </a:pPr>
            <a:endParaRPr lang="en-US" dirty="0" smtClean="0"/>
          </a:p>
          <a:p>
            <a:pPr marL="171450" indent="-171450">
              <a:buFontTx/>
              <a:buChar char="-"/>
            </a:pPr>
            <a:r>
              <a:rPr lang="en-US" dirty="0" smtClean="0"/>
              <a:t>[Not included in this presentation but will see </a:t>
            </a:r>
            <a:r>
              <a:rPr lang="en-US" dirty="0" err="1" smtClean="0"/>
              <a:t>Ceri</a:t>
            </a:r>
            <a:r>
              <a:rPr lang="en-US" dirty="0" smtClean="0"/>
              <a:t> draws on this, and in Mark’s toolkit.]</a:t>
            </a:r>
          </a:p>
          <a:p>
            <a:endParaRPr lang="en-US" dirty="0"/>
          </a:p>
        </p:txBody>
      </p:sp>
      <p:sp>
        <p:nvSpPr>
          <p:cNvPr id="4" name="Slide Number Placeholder 3"/>
          <p:cNvSpPr>
            <a:spLocks noGrp="1"/>
          </p:cNvSpPr>
          <p:nvPr>
            <p:ph type="sldNum" sz="quarter" idx="10"/>
          </p:nvPr>
        </p:nvSpPr>
        <p:spPr/>
        <p:txBody>
          <a:bodyPr/>
          <a:lstStyle/>
          <a:p>
            <a:fld id="{510CC623-C953-B443-8268-33C853F28471}" type="slidenum">
              <a:rPr lang="en-US" smtClean="0"/>
              <a:t>8</a:t>
            </a:fld>
            <a:endParaRPr lang="en-US"/>
          </a:p>
        </p:txBody>
      </p:sp>
    </p:spTree>
    <p:extLst>
      <p:ext uri="{BB962C8B-B14F-4D97-AF65-F5344CB8AC3E}">
        <p14:creationId xmlns:p14="http://schemas.microsoft.com/office/powerpoint/2010/main" val="3742035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wards varied quite a bit on their levels of social housing.</a:t>
            </a:r>
          </a:p>
          <a:p>
            <a:endParaRPr lang="en-US" dirty="0" smtClean="0"/>
          </a:p>
          <a:p>
            <a:r>
              <a:rPr lang="en-US" dirty="0" smtClean="0"/>
              <a:t>And in the more detailed level we shall come to in a moment, varied as to the extent to which areas with high concentrations of social housing were correlated with very </a:t>
            </a:r>
            <a:r>
              <a:rPr lang="en-US" dirty="0" err="1" smtClean="0"/>
              <a:t>localised</a:t>
            </a:r>
            <a:r>
              <a:rPr lang="en-US" dirty="0" smtClean="0"/>
              <a:t> education outcomes.</a:t>
            </a:r>
          </a:p>
          <a:p>
            <a:endParaRPr lang="en-US" dirty="0" smtClean="0"/>
          </a:p>
          <a:p>
            <a:r>
              <a:rPr lang="en-US" dirty="0" smtClean="0"/>
              <a:t>Here highlighted an interesting feature.</a:t>
            </a:r>
          </a:p>
          <a:p>
            <a:endParaRPr lang="en-US" dirty="0" smtClean="0"/>
          </a:p>
          <a:p>
            <a:r>
              <a:rPr lang="en-US" dirty="0" smtClean="0"/>
              <a:t>Both </a:t>
            </a:r>
            <a:r>
              <a:rPr lang="en-US" dirty="0" smtClean="0"/>
              <a:t>these wards relative outliers – and in case of Alamein, very few comparator wards. </a:t>
            </a:r>
            <a:endParaRPr lang="en-US" dirty="0" smtClean="0"/>
          </a:p>
          <a:p>
            <a:endParaRPr lang="en-US" dirty="0"/>
          </a:p>
          <a:p>
            <a:r>
              <a:rPr lang="en-US" dirty="0" smtClean="0"/>
              <a:t>This suggests that we may need to develop widening participation strategies that have a particular engagement with social housing providers and tenants</a:t>
            </a:r>
            <a:endParaRPr lang="en-US" dirty="0" smtClean="0"/>
          </a:p>
          <a:p>
            <a:endParaRPr lang="en-US" dirty="0"/>
          </a:p>
        </p:txBody>
      </p:sp>
      <p:sp>
        <p:nvSpPr>
          <p:cNvPr id="4" name="Slide Number Placeholder 3"/>
          <p:cNvSpPr>
            <a:spLocks noGrp="1"/>
          </p:cNvSpPr>
          <p:nvPr>
            <p:ph type="sldNum" sz="quarter" idx="10"/>
          </p:nvPr>
        </p:nvSpPr>
        <p:spPr/>
        <p:txBody>
          <a:bodyPr/>
          <a:lstStyle/>
          <a:p>
            <a:fld id="{510CC623-C953-B443-8268-33C853F28471}" type="slidenum">
              <a:rPr lang="en-US" smtClean="0"/>
              <a:t>9</a:t>
            </a:fld>
            <a:endParaRPr lang="en-US"/>
          </a:p>
        </p:txBody>
      </p:sp>
    </p:spTree>
    <p:extLst>
      <p:ext uri="{BB962C8B-B14F-4D97-AF65-F5344CB8AC3E}">
        <p14:creationId xmlns:p14="http://schemas.microsoft.com/office/powerpoint/2010/main" val="3260505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27/10/16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27/10/16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27/10/16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27/10/16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27/10/16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27/10/16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27/10/16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27/10/16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27/10/16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27/10/16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27/10/16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27/10/16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image" Target="../media/image13.emf"/><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tif"/><Relationship Id="rId4" Type="http://schemas.openxmlformats.org/officeDocument/2006/relationships/image" Target="../media/image14.emf"/><Relationship Id="rId5" Type="http://schemas.openxmlformats.org/officeDocument/2006/relationships/image" Target="../media/image15.emf"/><Relationship Id="rId6" Type="http://schemas.openxmlformats.org/officeDocument/2006/relationships/image" Target="../media/image16.emf"/><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tif"/><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Relationship Id="rId4" Type="http://schemas.openxmlformats.org/officeDocument/2006/relationships/image" Target="../media/image18.png"/><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tif"/><Relationship Id="rId4" Type="http://schemas.openxmlformats.org/officeDocument/2006/relationships/image" Target="../media/image19.png"/><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tif"/><Relationship Id="rId4" Type="http://schemas.openxmlformats.org/officeDocument/2006/relationships/image" Target="../media/image20.png"/><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tif"/></Relationships>
</file>

<file path=ppt/slides/_rels/slide17.xml.rels><?xml version="1.0" encoding="UTF-8" standalone="yes"?>
<Relationships xmlns="http://schemas.openxmlformats.org/package/2006/relationships"><Relationship Id="rId3" Type="http://schemas.openxmlformats.org/officeDocument/2006/relationships/image" Target="../media/image1.tif"/><Relationship Id="rId4" Type="http://schemas.openxmlformats.org/officeDocument/2006/relationships/image" Target="../media/image21.png"/><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1.tif"/></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5" Type="http://schemas.openxmlformats.org/officeDocument/2006/relationships/image" Target="../media/image24.jpeg"/><Relationship Id="rId6" Type="http://schemas.openxmlformats.org/officeDocument/2006/relationships/image" Target="../media/image25.png"/><Relationship Id="rId7" Type="http://schemas.openxmlformats.org/officeDocument/2006/relationships/image" Target="../media/image1.tif"/><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hefce.ac.uk/analysis/yp/gap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1.tif"/></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1.tif"/><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1.tif"/><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1.t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1.t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tif"/></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1.ti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tif"/><Relationship Id="rId4" Type="http://schemas.openxmlformats.org/officeDocument/2006/relationships/image" Target="../media/image28.em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tif"/><Relationship Id="rId4" Type="http://schemas.openxmlformats.org/officeDocument/2006/relationships/image" Target="../media/image29.jpg"/><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tif"/><Relationship Id="rId4" Type="http://schemas.openxmlformats.org/officeDocument/2006/relationships/image" Target="../media/image30.jpg"/><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tif"/><Relationship Id="rId4" Type="http://schemas.openxmlformats.org/officeDocument/2006/relationships/image" Target="../media/image3.emf"/><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tif"/><Relationship Id="rId4" Type="http://schemas.openxmlformats.org/officeDocument/2006/relationships/image" Target="../media/image31.jpg"/><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tif"/><Relationship Id="rId4" Type="http://schemas.openxmlformats.org/officeDocument/2006/relationships/image" Target="../media/image32.jpg"/><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tif"/><Relationship Id="rId4" Type="http://schemas.openxmlformats.org/officeDocument/2006/relationships/image" Target="../media/image33.jpg"/><Relationship Id="rId1" Type="http://schemas.openxmlformats.org/officeDocument/2006/relationships/slideLayout" Target="../slideLayouts/slideLayout1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1.tif"/><Relationship Id="rId4" Type="http://schemas.openxmlformats.org/officeDocument/2006/relationships/image" Target="../media/image34.png"/><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tif"/></Relationships>
</file>

<file path=ppt/slides/_rels/slide4.xml.rels><?xml version="1.0" encoding="UTF-8" standalone="yes"?>
<Relationships xmlns="http://schemas.openxmlformats.org/package/2006/relationships"><Relationship Id="rId3" Type="http://schemas.openxmlformats.org/officeDocument/2006/relationships/image" Target="../media/image1.tif"/><Relationship Id="rId4" Type="http://schemas.openxmlformats.org/officeDocument/2006/relationships/image" Target="../media/image4.emf"/><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tif"/><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tif"/></Relationships>
</file>

<file path=ppt/slides/_rels/slide7.xml.rels><?xml version="1.0" encoding="UTF-8" standalone="yes"?>
<Relationships xmlns="http://schemas.openxmlformats.org/package/2006/relationships"><Relationship Id="rId3" Type="http://schemas.openxmlformats.org/officeDocument/2006/relationships/image" Target="../media/image1.tif"/><Relationship Id="rId4" Type="http://schemas.openxmlformats.org/officeDocument/2006/relationships/image" Target="../media/image4.emf"/><Relationship Id="rId5" Type="http://schemas.openxmlformats.org/officeDocument/2006/relationships/image" Target="../media/image6.emf"/><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tif"/><Relationship Id="rId4" Type="http://schemas.openxmlformats.org/officeDocument/2006/relationships/image" Target="../media/image7.emf"/><Relationship Id="rId5" Type="http://schemas.openxmlformats.org/officeDocument/2006/relationships/image" Target="../media/image8.emf"/><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tif"/><Relationship Id="rId4" Type="http://schemas.openxmlformats.org/officeDocument/2006/relationships/image" Target="../media/image9.emf"/><Relationship Id="rId5" Type="http://schemas.openxmlformats.org/officeDocument/2006/relationships/image" Target="../media/image10.emf"/><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7843" y="1600199"/>
            <a:ext cx="8001000" cy="2971801"/>
          </a:xfrm>
        </p:spPr>
        <p:txBody>
          <a:bodyPr>
            <a:normAutofit/>
          </a:bodyPr>
          <a:lstStyle/>
          <a:p>
            <a:r>
              <a:rPr lang="en-GB" dirty="0"/>
              <a:t>Using data to create localised widening participation strategies</a:t>
            </a:r>
          </a:p>
        </p:txBody>
      </p:sp>
      <p:pic>
        <p:nvPicPr>
          <p:cNvPr id="4" name="Picture 3"/>
          <p:cNvPicPr>
            <a:picLocks noChangeAspect="1"/>
          </p:cNvPicPr>
          <p:nvPr/>
        </p:nvPicPr>
        <p:blipFill>
          <a:blip r:embed="rId3"/>
          <a:stretch>
            <a:fillRect/>
          </a:stretch>
        </p:blipFill>
        <p:spPr>
          <a:xfrm>
            <a:off x="407843" y="611908"/>
            <a:ext cx="4622800" cy="1422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8685212" y="5273964"/>
            <a:ext cx="2952750" cy="9048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239708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221" y="-52548"/>
            <a:ext cx="11417995" cy="1507067"/>
          </a:xfrm>
        </p:spPr>
        <p:txBody>
          <a:bodyPr/>
          <a:lstStyle/>
          <a:p>
            <a:r>
              <a:rPr lang="en-US" dirty="0"/>
              <a:t>Correlating factors: parental education</a:t>
            </a:r>
            <a:endParaRPr lang="en-GB" dirty="0"/>
          </a:p>
        </p:txBody>
      </p:sp>
      <p:sp>
        <p:nvSpPr>
          <p:cNvPr id="4" name="Text Placeholder 3"/>
          <p:cNvSpPr>
            <a:spLocks noGrp="1"/>
          </p:cNvSpPr>
          <p:nvPr>
            <p:ph type="body" sz="quarter" idx="14"/>
          </p:nvPr>
        </p:nvSpPr>
        <p:spPr>
          <a:xfrm>
            <a:off x="7924492" y="4326236"/>
            <a:ext cx="1188518" cy="414979"/>
          </a:xfrm>
        </p:spPr>
        <p:txBody>
          <a:bodyPr/>
          <a:lstStyle/>
          <a:p>
            <a:r>
              <a:rPr lang="en-US" dirty="0" err="1">
                <a:solidFill>
                  <a:schemeClr val="tx1"/>
                </a:solidFill>
              </a:rPr>
              <a:t>Coxford</a:t>
            </a:r>
            <a:endParaRPr lang="en-GB" dirty="0">
              <a:solidFill>
                <a:schemeClr val="tx1"/>
              </a:solidFill>
            </a:endParaRPr>
          </a:p>
        </p:txBody>
      </p:sp>
      <p:sp>
        <p:nvSpPr>
          <p:cNvPr id="14" name="Text Placeholder 3"/>
          <p:cNvSpPr txBox="1">
            <a:spLocks/>
          </p:cNvSpPr>
          <p:nvPr/>
        </p:nvSpPr>
        <p:spPr>
          <a:xfrm>
            <a:off x="272222" y="4794969"/>
            <a:ext cx="9772648" cy="1718723"/>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Tx/>
              <a:buNone/>
              <a:defRPr sz="18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000" dirty="0">
                <a:solidFill>
                  <a:schemeClr val="tx1"/>
                </a:solidFill>
              </a:rPr>
              <a:t>Level of parental education correlates strongly with HE participation, but these wards still perform badly compared with other wards with low levels of parental education.</a:t>
            </a:r>
            <a:endParaRPr lang="en-GB" sz="2000" dirty="0">
              <a:solidFill>
                <a:schemeClr val="tx1"/>
              </a:solidFill>
            </a:endParaRPr>
          </a:p>
        </p:txBody>
      </p:sp>
      <p:sp>
        <p:nvSpPr>
          <p:cNvPr id="15" name="Text Placeholder 3"/>
          <p:cNvSpPr txBox="1">
            <a:spLocks/>
          </p:cNvSpPr>
          <p:nvPr/>
        </p:nvSpPr>
        <p:spPr>
          <a:xfrm>
            <a:off x="4127432" y="4326236"/>
            <a:ext cx="1188518" cy="414979"/>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Tx/>
              <a:buNone/>
              <a:defRPr sz="18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dirty="0">
                <a:solidFill>
                  <a:schemeClr val="tx1"/>
                </a:solidFill>
              </a:rPr>
              <a:t>Newtown</a:t>
            </a:r>
            <a:endParaRPr lang="en-GB" dirty="0">
              <a:solidFill>
                <a:schemeClr val="tx1"/>
              </a:solidFill>
            </a:endParaRPr>
          </a:p>
        </p:txBody>
      </p:sp>
      <p:sp>
        <p:nvSpPr>
          <p:cNvPr id="16" name="Text Placeholder 3"/>
          <p:cNvSpPr txBox="1">
            <a:spLocks/>
          </p:cNvSpPr>
          <p:nvPr/>
        </p:nvSpPr>
        <p:spPr>
          <a:xfrm>
            <a:off x="502412" y="4326236"/>
            <a:ext cx="1188518" cy="414979"/>
          </a:xfrm>
          <a:prstGeom prst="rect">
            <a:avLst/>
          </a:prstGeom>
        </p:spPr>
        <p:txBody>
          <a:bodyPr vert="horz" lIns="91440" tIns="45720" rIns="91440" bIns="45720" rtlCol="0" anchor="t">
            <a:normAutofit fontScale="92500"/>
          </a:bodyPr>
          <a:lstStyle>
            <a:lvl1pPr marL="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Tx/>
              <a:buNone/>
              <a:defRPr sz="18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dirty="0" err="1">
                <a:solidFill>
                  <a:schemeClr val="tx1"/>
                </a:solidFill>
              </a:rPr>
              <a:t>Paulsgrove</a:t>
            </a:r>
            <a:endParaRPr lang="en-GB" dirty="0">
              <a:solidFill>
                <a:schemeClr val="tx1"/>
              </a:solidFill>
            </a:endParaRPr>
          </a:p>
        </p:txBody>
      </p:sp>
      <p:pic>
        <p:nvPicPr>
          <p:cNvPr id="12" name="Picture 11"/>
          <p:cNvPicPr>
            <a:picLocks noChangeAspect="1"/>
          </p:cNvPicPr>
          <p:nvPr/>
        </p:nvPicPr>
        <p:blipFill>
          <a:blip r:embed="rId3"/>
          <a:stretch>
            <a:fillRect/>
          </a:stretch>
        </p:blipFill>
        <p:spPr>
          <a:xfrm>
            <a:off x="10413427" y="5994400"/>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p:cNvPicPr>
            <a:picLocks noChangeAspect="1"/>
          </p:cNvPicPr>
          <p:nvPr/>
        </p:nvPicPr>
        <p:blipFill>
          <a:blip r:embed="rId4"/>
          <a:stretch>
            <a:fillRect/>
          </a:stretch>
        </p:blipFill>
        <p:spPr>
          <a:xfrm>
            <a:off x="7479288" y="1456319"/>
            <a:ext cx="4065015" cy="2708976"/>
          </a:xfrm>
          <a:prstGeom prst="rect">
            <a:avLst/>
          </a:prstGeom>
        </p:spPr>
      </p:pic>
      <p:pic>
        <p:nvPicPr>
          <p:cNvPr id="5" name="Picture 4"/>
          <p:cNvPicPr>
            <a:picLocks noChangeAspect="1"/>
          </p:cNvPicPr>
          <p:nvPr/>
        </p:nvPicPr>
        <p:blipFill>
          <a:blip r:embed="rId5"/>
          <a:stretch>
            <a:fillRect/>
          </a:stretch>
        </p:blipFill>
        <p:spPr>
          <a:xfrm>
            <a:off x="3892904" y="1454519"/>
            <a:ext cx="3590781" cy="2721719"/>
          </a:xfrm>
          <a:prstGeom prst="rect">
            <a:avLst/>
          </a:prstGeom>
        </p:spPr>
      </p:pic>
      <p:pic>
        <p:nvPicPr>
          <p:cNvPr id="6" name="Picture 5"/>
          <p:cNvPicPr>
            <a:picLocks noChangeAspect="1"/>
          </p:cNvPicPr>
          <p:nvPr/>
        </p:nvPicPr>
        <p:blipFill>
          <a:blip r:embed="rId6"/>
          <a:stretch>
            <a:fillRect/>
          </a:stretch>
        </p:blipFill>
        <p:spPr>
          <a:xfrm>
            <a:off x="392684" y="1466709"/>
            <a:ext cx="4103971" cy="2734937"/>
          </a:xfrm>
          <a:prstGeom prst="rect">
            <a:avLst/>
          </a:prstGeom>
        </p:spPr>
      </p:pic>
    </p:spTree>
    <p:extLst>
      <p:ext uri="{BB962C8B-B14F-4D97-AF65-F5344CB8AC3E}">
        <p14:creationId xmlns:p14="http://schemas.microsoft.com/office/powerpoint/2010/main" val="12487514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33" y="-1"/>
            <a:ext cx="11778076" cy="969027"/>
          </a:xfrm>
        </p:spPr>
        <p:txBody>
          <a:bodyPr>
            <a:noAutofit/>
          </a:bodyPr>
          <a:lstStyle/>
          <a:p>
            <a:r>
              <a:rPr lang="en-US" sz="3600" dirty="0"/>
              <a:t>Approach: Ward comparison - </a:t>
            </a:r>
            <a:r>
              <a:rPr lang="en-US" sz="3600" dirty="0" err="1"/>
              <a:t>Coxford</a:t>
            </a:r>
            <a:endParaRPr lang="en-GB" sz="3600" dirty="0"/>
          </a:p>
        </p:txBody>
      </p:sp>
      <p:sp>
        <p:nvSpPr>
          <p:cNvPr id="3" name="Content Placeholder 2"/>
          <p:cNvSpPr>
            <a:spLocks noGrp="1"/>
          </p:cNvSpPr>
          <p:nvPr>
            <p:ph idx="1"/>
          </p:nvPr>
        </p:nvSpPr>
        <p:spPr>
          <a:xfrm>
            <a:off x="738922" y="1371600"/>
            <a:ext cx="5943601" cy="5308600"/>
          </a:xfrm>
        </p:spPr>
        <p:txBody>
          <a:bodyPr>
            <a:normAutofit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800" dirty="0">
                <a:solidFill>
                  <a:schemeClr val="tx1"/>
                </a:solidFill>
              </a:rPr>
              <a:t>  </a:t>
            </a:r>
            <a:endParaRPr lang="en-GB" sz="1500" dirty="0">
              <a:solidFill>
                <a:schemeClr val="tx1"/>
              </a:solidFill>
            </a:endParaRPr>
          </a:p>
        </p:txBody>
      </p:sp>
      <p:sp>
        <p:nvSpPr>
          <p:cNvPr id="4" name="Text Placeholder 3"/>
          <p:cNvSpPr>
            <a:spLocks noGrp="1"/>
          </p:cNvSpPr>
          <p:nvPr>
            <p:ph type="body" sz="half" idx="2"/>
          </p:nvPr>
        </p:nvSpPr>
        <p:spPr>
          <a:xfrm>
            <a:off x="7139722" y="1340426"/>
            <a:ext cx="4252178" cy="2807275"/>
          </a:xfrm>
        </p:spPr>
        <p:txBody>
          <a:bodyPr>
            <a:normAutofit/>
          </a:bodyPr>
          <a:lstStyle/>
          <a:p>
            <a:r>
              <a:rPr lang="en-US" sz="2000" dirty="0">
                <a:solidFill>
                  <a:schemeClr val="tx1"/>
                </a:solidFill>
              </a:rPr>
              <a:t>Based on the analysis, a WP strategy would need to engage with parental views of education, in-work education and social housing providers.</a:t>
            </a:r>
          </a:p>
          <a:p>
            <a:r>
              <a:rPr lang="en-US" sz="2000" dirty="0">
                <a:solidFill>
                  <a:schemeClr val="tx1"/>
                </a:solidFill>
              </a:rPr>
              <a:t>Ethnic minority and unemployed parents are not major target groups.</a:t>
            </a:r>
            <a:endParaRPr lang="en-GB" sz="2000" dirty="0">
              <a:solidFill>
                <a:schemeClr val="tx1"/>
              </a:solidFill>
            </a:endParaRPr>
          </a:p>
          <a:p>
            <a:endParaRPr lang="en-GB" dirty="0">
              <a:solidFill>
                <a:schemeClr val="tx1"/>
              </a:solidFill>
            </a:endParaRPr>
          </a:p>
        </p:txBody>
      </p:sp>
      <p:pic>
        <p:nvPicPr>
          <p:cNvPr id="15" name="Picture 14"/>
          <p:cNvPicPr>
            <a:picLocks noChangeAspect="1"/>
          </p:cNvPicPr>
          <p:nvPr/>
        </p:nvPicPr>
        <p:blipFill>
          <a:blip r:embed="rId3"/>
          <a:stretch>
            <a:fillRect/>
          </a:stretch>
        </p:blipFill>
        <p:spPr>
          <a:xfrm>
            <a:off x="10413427" y="5994400"/>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1" name="Picture 20"/>
          <p:cNvPicPr>
            <a:picLocks noChangeAspect="1"/>
          </p:cNvPicPr>
          <p:nvPr/>
        </p:nvPicPr>
        <p:blipFill>
          <a:blip r:embed="rId4"/>
          <a:stretch>
            <a:fillRect/>
          </a:stretch>
        </p:blipFill>
        <p:spPr>
          <a:xfrm>
            <a:off x="725889" y="1091893"/>
            <a:ext cx="3574580" cy="2382144"/>
          </a:xfrm>
          <a:prstGeom prst="rect">
            <a:avLst/>
          </a:prstGeom>
        </p:spPr>
      </p:pic>
      <p:pic>
        <p:nvPicPr>
          <p:cNvPr id="22" name="Picture 21"/>
          <p:cNvPicPr>
            <a:picLocks noChangeAspect="1"/>
          </p:cNvPicPr>
          <p:nvPr/>
        </p:nvPicPr>
        <p:blipFill>
          <a:blip r:embed="rId5"/>
          <a:stretch>
            <a:fillRect/>
          </a:stretch>
        </p:blipFill>
        <p:spPr>
          <a:xfrm>
            <a:off x="3987938" y="1103025"/>
            <a:ext cx="3550003" cy="2365766"/>
          </a:xfrm>
          <a:prstGeom prst="rect">
            <a:avLst/>
          </a:prstGeom>
        </p:spPr>
      </p:pic>
      <p:pic>
        <p:nvPicPr>
          <p:cNvPr id="23" name="Picture 22"/>
          <p:cNvPicPr>
            <a:picLocks noChangeAspect="1"/>
          </p:cNvPicPr>
          <p:nvPr/>
        </p:nvPicPr>
        <p:blipFill>
          <a:blip r:embed="rId6"/>
          <a:stretch>
            <a:fillRect/>
          </a:stretch>
        </p:blipFill>
        <p:spPr>
          <a:xfrm>
            <a:off x="2297161" y="3520807"/>
            <a:ext cx="3443850" cy="2295024"/>
          </a:xfrm>
          <a:prstGeom prst="rect">
            <a:avLst/>
          </a:prstGeom>
        </p:spPr>
      </p:pic>
    </p:spTree>
    <p:extLst>
      <p:ext uri="{BB962C8B-B14F-4D97-AF65-F5344CB8AC3E}">
        <p14:creationId xmlns:p14="http://schemas.microsoft.com/office/powerpoint/2010/main" val="29641316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321942"/>
            <a:ext cx="9386138" cy="1371600"/>
          </a:xfrm>
        </p:spPr>
        <p:txBody>
          <a:bodyPr>
            <a:noAutofit/>
          </a:bodyPr>
          <a:lstStyle/>
          <a:p>
            <a:r>
              <a:rPr lang="en-US" sz="3600" dirty="0"/>
              <a:t>Understanding the Area: </a:t>
            </a:r>
            <a:r>
              <a:rPr lang="en-US" sz="3600" dirty="0" err="1"/>
              <a:t>lsoas</a:t>
            </a:r>
            <a:endParaRPr lang="en-GB" sz="3600" dirty="0"/>
          </a:p>
        </p:txBody>
      </p:sp>
      <p:sp>
        <p:nvSpPr>
          <p:cNvPr id="4" name="Text Placeholder 3"/>
          <p:cNvSpPr>
            <a:spLocks noGrp="1"/>
          </p:cNvSpPr>
          <p:nvPr>
            <p:ph type="body" sz="half" idx="2"/>
          </p:nvPr>
        </p:nvSpPr>
        <p:spPr>
          <a:xfrm>
            <a:off x="5868264" y="1469743"/>
            <a:ext cx="3657600" cy="2091267"/>
          </a:xfrm>
        </p:spPr>
        <p:txBody>
          <a:bodyPr>
            <a:normAutofit/>
          </a:bodyPr>
          <a:lstStyle/>
          <a:p>
            <a:r>
              <a:rPr lang="en-US" sz="2000" dirty="0">
                <a:solidFill>
                  <a:schemeClr val="tx1"/>
                </a:solidFill>
              </a:rPr>
              <a:t>Lower Super Output Areas offer detailed geographical insight whilst remaining manageable.</a:t>
            </a:r>
            <a:endParaRPr lang="en-GB" sz="2000" dirty="0">
              <a:solidFill>
                <a:schemeClr val="tx1"/>
              </a:solidFill>
            </a:endParaRPr>
          </a:p>
        </p:txBody>
      </p:sp>
      <p:sp>
        <p:nvSpPr>
          <p:cNvPr id="6" name="Rectangle 5"/>
          <p:cNvSpPr/>
          <p:nvPr/>
        </p:nvSpPr>
        <p:spPr>
          <a:xfrm>
            <a:off x="1906301" y="6044178"/>
            <a:ext cx="2651688" cy="369332"/>
          </a:xfrm>
          <a:prstGeom prst="rect">
            <a:avLst/>
          </a:prstGeom>
        </p:spPr>
        <p:txBody>
          <a:bodyPr wrap="none">
            <a:spAutoFit/>
          </a:bodyPr>
          <a:lstStyle/>
          <a:p>
            <a:r>
              <a:rPr lang="en-US" dirty="0"/>
              <a:t>Newtown ward LSOAs</a:t>
            </a:r>
            <a:endParaRPr lang="en-GB" dirty="0"/>
          </a:p>
        </p:txBody>
      </p:sp>
      <p:grpSp>
        <p:nvGrpSpPr>
          <p:cNvPr id="7" name="Group 6"/>
          <p:cNvGrpSpPr/>
          <p:nvPr/>
        </p:nvGrpSpPr>
        <p:grpSpPr>
          <a:xfrm>
            <a:off x="1147762" y="1194825"/>
            <a:ext cx="4175621" cy="4732370"/>
            <a:chOff x="0" y="0"/>
            <a:chExt cx="4714875" cy="5343525"/>
          </a:xfrm>
        </p:grpSpPr>
        <p:pic>
          <p:nvPicPr>
            <p:cNvPr id="8" name="Picture 7"/>
            <p:cNvPicPr>
              <a:picLocks noChangeAspect="1"/>
            </p:cNvPicPr>
            <p:nvPr/>
          </p:nvPicPr>
          <p:blipFill>
            <a:blip r:embed="rId3"/>
            <a:stretch>
              <a:fillRect/>
            </a:stretch>
          </p:blipFill>
          <p:spPr>
            <a:xfrm>
              <a:off x="0" y="0"/>
              <a:ext cx="4714875" cy="53435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TextBox 3"/>
            <p:cNvSpPr txBox="1"/>
            <p:nvPr/>
          </p:nvSpPr>
          <p:spPr>
            <a:xfrm>
              <a:off x="3270241" y="1807018"/>
              <a:ext cx="439420" cy="370205"/>
            </a:xfrm>
            <a:prstGeom prst="rect">
              <a:avLst/>
            </a:prstGeom>
            <a:noFill/>
          </p:spPr>
          <p:txBody>
            <a:bodyPr wrap="none" rtlCol="0">
              <a:spAutoFit/>
            </a:bodyPr>
            <a:lstStyle/>
            <a:p>
              <a:pPr marL="0" marR="0">
                <a:spcBef>
                  <a:spcPts val="0"/>
                </a:spcBef>
                <a:spcAft>
                  <a:spcPts val="0"/>
                </a:spcAft>
              </a:pPr>
              <a:r>
                <a:rPr lang="en-GB"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8D</a:t>
              </a:r>
              <a:endParaRPr lang="en-GB" sz="1200">
                <a:effectLst/>
                <a:latin typeface="Times New Roman" panose="02020603050405020304" pitchFamily="18" charset="0"/>
                <a:ea typeface="Times New Roman" panose="02020603050405020304" pitchFamily="18" charset="0"/>
              </a:endParaRPr>
            </a:p>
          </p:txBody>
        </p:sp>
        <p:sp>
          <p:nvSpPr>
            <p:cNvPr id="10" name="TextBox 15"/>
            <p:cNvSpPr txBox="1"/>
            <p:nvPr/>
          </p:nvSpPr>
          <p:spPr>
            <a:xfrm>
              <a:off x="1913085" y="949980"/>
              <a:ext cx="413896" cy="369332"/>
            </a:xfrm>
            <a:prstGeom prst="rect">
              <a:avLst/>
            </a:prstGeom>
            <a:noFill/>
          </p:spPr>
          <p:txBody>
            <a:bodyPr wrap="none" rtlCol="0">
              <a:spAutoFit/>
            </a:bodyPr>
            <a:lstStyle/>
            <a:p>
              <a:pPr marL="0" marR="0">
                <a:spcBef>
                  <a:spcPts val="0"/>
                </a:spcBef>
                <a:spcAft>
                  <a:spcPts val="0"/>
                </a:spcAft>
              </a:pPr>
              <a:r>
                <a:rPr lang="en-GB"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8E</a:t>
              </a:r>
              <a:endParaRPr lang="en-GB" sz="1200">
                <a:effectLst/>
                <a:latin typeface="Times New Roman" panose="02020603050405020304" pitchFamily="18" charset="0"/>
                <a:ea typeface="Times New Roman" panose="02020603050405020304" pitchFamily="18" charset="0"/>
              </a:endParaRPr>
            </a:p>
          </p:txBody>
        </p:sp>
        <p:sp>
          <p:nvSpPr>
            <p:cNvPr id="11" name="TextBox 16"/>
            <p:cNvSpPr txBox="1"/>
            <p:nvPr/>
          </p:nvSpPr>
          <p:spPr>
            <a:xfrm>
              <a:off x="2664652" y="4642461"/>
              <a:ext cx="425116" cy="369332"/>
            </a:xfrm>
            <a:prstGeom prst="rect">
              <a:avLst/>
            </a:prstGeom>
            <a:noFill/>
          </p:spPr>
          <p:txBody>
            <a:bodyPr wrap="none" rtlCol="0">
              <a:spAutoFit/>
            </a:bodyPr>
            <a:lstStyle/>
            <a:p>
              <a:pPr marL="0" marR="0">
                <a:spcBef>
                  <a:spcPts val="0"/>
                </a:spcBef>
                <a:spcAft>
                  <a:spcPts val="0"/>
                </a:spcAft>
              </a:pPr>
              <a:r>
                <a:rPr lang="en-GB"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8C</a:t>
              </a:r>
              <a:endParaRPr lang="en-GB" sz="1200">
                <a:effectLst/>
                <a:latin typeface="Times New Roman" panose="02020603050405020304" pitchFamily="18" charset="0"/>
                <a:ea typeface="Times New Roman" panose="02020603050405020304" pitchFamily="18" charset="0"/>
              </a:endParaRPr>
            </a:p>
          </p:txBody>
        </p:sp>
        <p:sp>
          <p:nvSpPr>
            <p:cNvPr id="12" name="TextBox 17"/>
            <p:cNvSpPr txBox="1"/>
            <p:nvPr/>
          </p:nvSpPr>
          <p:spPr>
            <a:xfrm>
              <a:off x="3437867" y="2849755"/>
              <a:ext cx="407484" cy="369332"/>
            </a:xfrm>
            <a:prstGeom prst="rect">
              <a:avLst/>
            </a:prstGeom>
            <a:noFill/>
          </p:spPr>
          <p:txBody>
            <a:bodyPr wrap="none" rtlCol="0">
              <a:spAutoFit/>
            </a:bodyPr>
            <a:lstStyle/>
            <a:p>
              <a:pPr marL="0" marR="0">
                <a:spcBef>
                  <a:spcPts val="0"/>
                </a:spcBef>
                <a:spcAft>
                  <a:spcPts val="0"/>
                </a:spcAft>
              </a:pPr>
              <a:r>
                <a:rPr lang="en-GB"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8F</a:t>
              </a:r>
              <a:endParaRPr lang="en-GB" sz="1200">
                <a:effectLst/>
                <a:latin typeface="Times New Roman" panose="02020603050405020304" pitchFamily="18" charset="0"/>
                <a:ea typeface="Times New Roman" panose="02020603050405020304" pitchFamily="18" charset="0"/>
              </a:endParaRPr>
            </a:p>
          </p:txBody>
        </p:sp>
        <p:sp>
          <p:nvSpPr>
            <p:cNvPr id="13" name="TextBox 18"/>
            <p:cNvSpPr txBox="1"/>
            <p:nvPr/>
          </p:nvSpPr>
          <p:spPr>
            <a:xfrm>
              <a:off x="1633163" y="2228842"/>
              <a:ext cx="426720" cy="369332"/>
            </a:xfrm>
            <a:prstGeom prst="rect">
              <a:avLst/>
            </a:prstGeom>
            <a:noFill/>
          </p:spPr>
          <p:txBody>
            <a:bodyPr wrap="none" rtlCol="0">
              <a:spAutoFit/>
            </a:bodyPr>
            <a:lstStyle/>
            <a:p>
              <a:pPr marL="0" marR="0">
                <a:spcBef>
                  <a:spcPts val="0"/>
                </a:spcBef>
                <a:spcAft>
                  <a:spcPts val="0"/>
                </a:spcAft>
              </a:pPr>
              <a:r>
                <a:rPr lang="en-GB"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8B</a:t>
              </a:r>
              <a:endParaRPr lang="en-GB" sz="1200">
                <a:effectLst/>
                <a:latin typeface="Times New Roman" panose="02020603050405020304" pitchFamily="18" charset="0"/>
                <a:ea typeface="Times New Roman" panose="02020603050405020304" pitchFamily="18" charset="0"/>
              </a:endParaRPr>
            </a:p>
          </p:txBody>
        </p:sp>
        <p:sp>
          <p:nvSpPr>
            <p:cNvPr id="14" name="TextBox 19"/>
            <p:cNvSpPr txBox="1"/>
            <p:nvPr/>
          </p:nvSpPr>
          <p:spPr>
            <a:xfrm>
              <a:off x="2993515" y="3616359"/>
              <a:ext cx="434734" cy="369332"/>
            </a:xfrm>
            <a:prstGeom prst="rect">
              <a:avLst/>
            </a:prstGeom>
            <a:noFill/>
          </p:spPr>
          <p:txBody>
            <a:bodyPr wrap="none" rtlCol="0">
              <a:spAutoFit/>
            </a:bodyPr>
            <a:lstStyle/>
            <a:p>
              <a:pPr marL="0" marR="0">
                <a:spcBef>
                  <a:spcPts val="0"/>
                </a:spcBef>
                <a:spcAft>
                  <a:spcPts val="0"/>
                </a:spcAft>
              </a:pPr>
              <a:r>
                <a:rPr lang="en-GB"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a:t>
              </a:r>
              <a:endParaRPr lang="en-GB" sz="1200">
                <a:effectLst/>
                <a:latin typeface="Times New Roman" panose="02020603050405020304" pitchFamily="18" charset="0"/>
                <a:ea typeface="Times New Roman" panose="02020603050405020304" pitchFamily="18" charset="0"/>
              </a:endParaRPr>
            </a:p>
          </p:txBody>
        </p:sp>
        <p:sp>
          <p:nvSpPr>
            <p:cNvPr id="15" name="TextBox 20"/>
            <p:cNvSpPr txBox="1"/>
            <p:nvPr/>
          </p:nvSpPr>
          <p:spPr>
            <a:xfrm>
              <a:off x="882375" y="3456593"/>
              <a:ext cx="551754" cy="369332"/>
            </a:xfrm>
            <a:prstGeom prst="rect">
              <a:avLst/>
            </a:prstGeom>
            <a:noFill/>
          </p:spPr>
          <p:txBody>
            <a:bodyPr wrap="none" rtlCol="0">
              <a:spAutoFit/>
            </a:bodyPr>
            <a:lstStyle/>
            <a:p>
              <a:pPr marL="0" marR="0">
                <a:spcBef>
                  <a:spcPts val="0"/>
                </a:spcBef>
                <a:spcAft>
                  <a:spcPts val="0"/>
                </a:spcAft>
              </a:pPr>
              <a:r>
                <a:rPr lang="en-GB"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a:t>
              </a:r>
              <a:endParaRPr lang="en-GB" sz="1200">
                <a:effectLst/>
                <a:latin typeface="Times New Roman" panose="02020603050405020304" pitchFamily="18" charset="0"/>
                <a:ea typeface="Times New Roman" panose="02020603050405020304" pitchFamily="18" charset="0"/>
              </a:endParaRPr>
            </a:p>
          </p:txBody>
        </p:sp>
      </p:grpSp>
      <p:sp>
        <p:nvSpPr>
          <p:cNvPr id="16" name="Content Placeholder 15"/>
          <p:cNvSpPr>
            <a:spLocks noGrp="1"/>
          </p:cNvSpPr>
          <p:nvPr>
            <p:ph idx="1"/>
          </p:nvPr>
        </p:nvSpPr>
        <p:spPr>
          <a:xfrm>
            <a:off x="684213" y="1194824"/>
            <a:ext cx="5373688" cy="4799575"/>
          </a:xfrm>
        </p:spPr>
        <p:txBody>
          <a:bodyPr/>
          <a:lstStyle/>
          <a:p>
            <a:endParaRPr lang="en-US" dirty="0"/>
          </a:p>
          <a:p>
            <a:pPr marL="0" indent="0">
              <a:buNone/>
            </a:pPr>
            <a:endParaRPr lang="en-GB" dirty="0"/>
          </a:p>
        </p:txBody>
      </p:sp>
      <p:pic>
        <p:nvPicPr>
          <p:cNvPr id="17" name="Picture 16"/>
          <p:cNvPicPr>
            <a:picLocks noChangeAspect="1"/>
          </p:cNvPicPr>
          <p:nvPr/>
        </p:nvPicPr>
        <p:blipFill>
          <a:blip r:embed="rId4"/>
          <a:stretch>
            <a:fillRect/>
          </a:stretch>
        </p:blipFill>
        <p:spPr>
          <a:xfrm>
            <a:off x="10413427" y="5994400"/>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647048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713" y="-394434"/>
            <a:ext cx="9420573" cy="1371600"/>
          </a:xfrm>
        </p:spPr>
        <p:txBody>
          <a:bodyPr>
            <a:noAutofit/>
          </a:bodyPr>
          <a:lstStyle/>
          <a:p>
            <a:r>
              <a:rPr lang="en-US" sz="3600" dirty="0"/>
              <a:t>Understanding the Area: </a:t>
            </a:r>
            <a:r>
              <a:rPr lang="en-US" sz="3600" dirty="0" err="1"/>
              <a:t>lsoa’s</a:t>
            </a:r>
            <a:endParaRPr lang="en-GB" sz="3600" dirty="0"/>
          </a:p>
        </p:txBody>
      </p:sp>
      <p:sp>
        <p:nvSpPr>
          <p:cNvPr id="4" name="Text Placeholder 3"/>
          <p:cNvSpPr>
            <a:spLocks noGrp="1"/>
          </p:cNvSpPr>
          <p:nvPr>
            <p:ph type="body" sz="half" idx="2"/>
          </p:nvPr>
        </p:nvSpPr>
        <p:spPr>
          <a:xfrm>
            <a:off x="8240044" y="7146550"/>
            <a:ext cx="3657600" cy="2091267"/>
          </a:xfrm>
        </p:spPr>
        <p:txBody>
          <a:bodyPr>
            <a:noAutofit/>
          </a:bodyPr>
          <a:lstStyle/>
          <a:p>
            <a:r>
              <a:rPr lang="en-US" sz="2000" dirty="0">
                <a:solidFill>
                  <a:schemeClr val="tx1"/>
                </a:solidFill>
              </a:rPr>
              <a:t> </a:t>
            </a:r>
            <a:endParaRPr lang="en-GB" sz="2000" dirty="0">
              <a:solidFill>
                <a:schemeClr val="tx1"/>
              </a:solidFill>
            </a:endParaRPr>
          </a:p>
        </p:txBody>
      </p:sp>
      <p:pic>
        <p:nvPicPr>
          <p:cNvPr id="7" name="Picture 6"/>
          <p:cNvPicPr>
            <a:picLocks noChangeAspect="1"/>
          </p:cNvPicPr>
          <p:nvPr/>
        </p:nvPicPr>
        <p:blipFill>
          <a:blip r:embed="rId3"/>
          <a:stretch>
            <a:fillRect/>
          </a:stretch>
        </p:blipFill>
        <p:spPr>
          <a:xfrm>
            <a:off x="10413427" y="5994400"/>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5"/>
          <p:cNvSpPr/>
          <p:nvPr/>
        </p:nvSpPr>
        <p:spPr>
          <a:xfrm>
            <a:off x="7134573" y="1024840"/>
            <a:ext cx="5057427" cy="4247317"/>
          </a:xfrm>
          <a:prstGeom prst="rect">
            <a:avLst/>
          </a:prstGeom>
        </p:spPr>
        <p:txBody>
          <a:bodyPr wrap="square">
            <a:spAutoFit/>
          </a:bodyPr>
          <a:lstStyle/>
          <a:p>
            <a:r>
              <a:rPr lang="en-US" dirty="0"/>
              <a:t>We compare education indicators for each LSOA with it’s family of most similarly deprived/wealthy LSOAs.</a:t>
            </a:r>
            <a:endParaRPr lang="en-GB" dirty="0"/>
          </a:p>
          <a:p>
            <a:endParaRPr lang="en-GB" dirty="0"/>
          </a:p>
          <a:p>
            <a:r>
              <a:rPr lang="en-GB" dirty="0"/>
              <a:t>For the LSOAs with the lowest level of HE participation, two features stand out.</a:t>
            </a:r>
          </a:p>
          <a:p>
            <a:r>
              <a:rPr lang="en-GB" dirty="0"/>
              <a:t> </a:t>
            </a:r>
          </a:p>
          <a:p>
            <a:r>
              <a:rPr lang="en-GB" dirty="0" smtClean="0"/>
              <a:t>Primary school performance varies widely, from amongst the best to amongst the worst.  But GCSE performance is amongst the ‘worst in family’ for each low participation LSOA. This </a:t>
            </a:r>
            <a:r>
              <a:rPr lang="en-GB" dirty="0"/>
              <a:t>suggests that progression post primary school is a critical issue. </a:t>
            </a:r>
          </a:p>
          <a:p>
            <a:r>
              <a:rPr lang="en-GB" dirty="0"/>
              <a:t> </a:t>
            </a:r>
          </a:p>
        </p:txBody>
      </p:sp>
      <p:sp>
        <p:nvSpPr>
          <p:cNvPr id="3" name="Rectangle 2"/>
          <p:cNvSpPr/>
          <p:nvPr/>
        </p:nvSpPr>
        <p:spPr>
          <a:xfrm>
            <a:off x="729289" y="4932033"/>
            <a:ext cx="5218182" cy="1200329"/>
          </a:xfrm>
          <a:prstGeom prst="rect">
            <a:avLst/>
          </a:prstGeom>
        </p:spPr>
        <p:txBody>
          <a:bodyPr wrap="square">
            <a:spAutoFit/>
          </a:bodyPr>
          <a:lstStyle/>
          <a:p>
            <a:r>
              <a:rPr lang="en-GB" dirty="0"/>
              <a:t>Parents have higher numbers of low level qualifications, but below comparable LSOAs on higher level qualifications, reinforcing the case for greater parental engagement.</a:t>
            </a:r>
          </a:p>
        </p:txBody>
      </p:sp>
      <p:pic>
        <p:nvPicPr>
          <p:cNvPr id="8" name="Picture 7"/>
          <p:cNvPicPr>
            <a:picLocks noChangeAspect="1"/>
          </p:cNvPicPr>
          <p:nvPr/>
        </p:nvPicPr>
        <p:blipFill rotWithShape="1">
          <a:blip r:embed="rId4"/>
          <a:srcRect l="21334" t="42169" r="19714" b="14825"/>
          <a:stretch/>
        </p:blipFill>
        <p:spPr>
          <a:xfrm>
            <a:off x="112087" y="1106585"/>
            <a:ext cx="7019606" cy="3131134"/>
          </a:xfrm>
          <a:prstGeom prst="rect">
            <a:avLst/>
          </a:prstGeom>
        </p:spPr>
      </p:pic>
    </p:spTree>
    <p:extLst>
      <p:ext uri="{BB962C8B-B14F-4D97-AF65-F5344CB8AC3E}">
        <p14:creationId xmlns:p14="http://schemas.microsoft.com/office/powerpoint/2010/main" val="3422678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055" y="-401709"/>
            <a:ext cx="8840788" cy="1371600"/>
          </a:xfrm>
        </p:spPr>
        <p:txBody>
          <a:bodyPr>
            <a:noAutofit/>
          </a:bodyPr>
          <a:lstStyle/>
          <a:p>
            <a:r>
              <a:rPr lang="en-US" sz="3600" dirty="0"/>
              <a:t>Understanding the Area: </a:t>
            </a:r>
            <a:r>
              <a:rPr lang="en-US" sz="3600" dirty="0" err="1"/>
              <a:t>lsoa’s</a:t>
            </a:r>
            <a:endParaRPr lang="en-GB" sz="3600" dirty="0"/>
          </a:p>
        </p:txBody>
      </p:sp>
      <p:sp>
        <p:nvSpPr>
          <p:cNvPr id="4" name="Text Placeholder 3"/>
          <p:cNvSpPr>
            <a:spLocks noGrp="1"/>
          </p:cNvSpPr>
          <p:nvPr>
            <p:ph type="body" sz="half" idx="2"/>
          </p:nvPr>
        </p:nvSpPr>
        <p:spPr>
          <a:xfrm>
            <a:off x="550862" y="5270577"/>
            <a:ext cx="6916738" cy="1116681"/>
          </a:xfrm>
        </p:spPr>
        <p:txBody>
          <a:bodyPr>
            <a:normAutofit/>
          </a:bodyPr>
          <a:lstStyle/>
          <a:p>
            <a:r>
              <a:rPr lang="en-US" sz="2000" dirty="0">
                <a:solidFill>
                  <a:schemeClr val="tx1"/>
                </a:solidFill>
              </a:rPr>
              <a:t>Potential insights from this data:</a:t>
            </a:r>
          </a:p>
          <a:p>
            <a:pPr marL="285750" indent="-285750">
              <a:buFont typeface="Arial" panose="020B0604020202020204" pitchFamily="34" charset="0"/>
              <a:buChar char="•"/>
            </a:pPr>
            <a:r>
              <a:rPr lang="en-US" sz="2000" dirty="0">
                <a:solidFill>
                  <a:schemeClr val="tx1"/>
                </a:solidFill>
              </a:rPr>
              <a:t>We can locate low participation areas more clearly.</a:t>
            </a:r>
            <a:endParaRPr lang="en-GB" sz="2000" dirty="0">
              <a:solidFill>
                <a:schemeClr val="tx1"/>
              </a:solidFill>
            </a:endParaRPr>
          </a:p>
        </p:txBody>
      </p:sp>
      <p:pic>
        <p:nvPicPr>
          <p:cNvPr id="10" name="Picture 9"/>
          <p:cNvPicPr>
            <a:picLocks noChangeAspect="1"/>
          </p:cNvPicPr>
          <p:nvPr/>
        </p:nvPicPr>
        <p:blipFill>
          <a:blip r:embed="rId3"/>
          <a:stretch>
            <a:fillRect/>
          </a:stretch>
        </p:blipFill>
        <p:spPr>
          <a:xfrm>
            <a:off x="10413427" y="5994400"/>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rotWithShape="1">
          <a:blip r:embed="rId4"/>
          <a:srcRect l="25905" t="41323" r="24666" b="17873"/>
          <a:stretch/>
        </p:blipFill>
        <p:spPr>
          <a:xfrm>
            <a:off x="1741716" y="1157981"/>
            <a:ext cx="8258629" cy="3834933"/>
          </a:xfrm>
          <a:prstGeom prst="rect">
            <a:avLst/>
          </a:prstGeom>
        </p:spPr>
      </p:pic>
    </p:spTree>
    <p:extLst>
      <p:ext uri="{BB962C8B-B14F-4D97-AF65-F5344CB8AC3E}">
        <p14:creationId xmlns:p14="http://schemas.microsoft.com/office/powerpoint/2010/main" val="69639154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682" y="-532908"/>
            <a:ext cx="8748968" cy="1371600"/>
          </a:xfrm>
        </p:spPr>
        <p:txBody>
          <a:bodyPr>
            <a:normAutofit/>
          </a:bodyPr>
          <a:lstStyle/>
          <a:p>
            <a:r>
              <a:rPr lang="en-US" sz="3600" dirty="0"/>
              <a:t>Understanding the Area: </a:t>
            </a:r>
            <a:r>
              <a:rPr lang="en-US" sz="3600" dirty="0" err="1"/>
              <a:t>lsoa’s</a:t>
            </a:r>
            <a:endParaRPr lang="en-GB" sz="3600" dirty="0"/>
          </a:p>
        </p:txBody>
      </p:sp>
      <p:sp>
        <p:nvSpPr>
          <p:cNvPr id="4" name="Text Placeholder 3"/>
          <p:cNvSpPr>
            <a:spLocks noGrp="1"/>
          </p:cNvSpPr>
          <p:nvPr>
            <p:ph type="body" sz="half" idx="2"/>
          </p:nvPr>
        </p:nvSpPr>
        <p:spPr>
          <a:xfrm>
            <a:off x="432958" y="4675803"/>
            <a:ext cx="8577692" cy="2017863"/>
          </a:xfrm>
        </p:spPr>
        <p:txBody>
          <a:bodyPr>
            <a:normAutofit/>
          </a:bodyPr>
          <a:lstStyle/>
          <a:p>
            <a:r>
              <a:rPr lang="en-US" sz="2000" dirty="0">
                <a:solidFill>
                  <a:schemeClr val="tx1"/>
                </a:solidFill>
              </a:rPr>
              <a:t>Potential insights from this data:</a:t>
            </a:r>
          </a:p>
          <a:p>
            <a:pPr marL="285750" indent="-285750">
              <a:buFont typeface="Arial" panose="020B0604020202020204" pitchFamily="34" charset="0"/>
              <a:buChar char="•"/>
            </a:pPr>
            <a:r>
              <a:rPr lang="en-US" sz="2000" dirty="0">
                <a:solidFill>
                  <a:schemeClr val="tx1"/>
                </a:solidFill>
              </a:rPr>
              <a:t>We can identify other challenges such as different performance between boys and girls in different areas of a ward.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07869052"/>
              </p:ext>
            </p:extLst>
          </p:nvPr>
        </p:nvGraphicFramePr>
        <p:xfrm>
          <a:off x="432958" y="1072617"/>
          <a:ext cx="5263515" cy="3058667"/>
        </p:xfrm>
        <a:graphic>
          <a:graphicData uri="http://schemas.openxmlformats.org/drawingml/2006/table">
            <a:tbl>
              <a:tblPr firstRow="1" bandRow="1">
                <a:tableStyleId>{5C22544A-7EE6-4342-B048-85BDC9FD1C3A}</a:tableStyleId>
              </a:tblPr>
              <a:tblGrid>
                <a:gridCol w="785495">
                  <a:extLst>
                    <a:ext uri="{9D8B030D-6E8A-4147-A177-3AD203B41FA5}">
                      <a16:colId xmlns="" xmlns:a16="http://schemas.microsoft.com/office/drawing/2014/main" val="3517184529"/>
                    </a:ext>
                  </a:extLst>
                </a:gridCol>
                <a:gridCol w="1131570">
                  <a:extLst>
                    <a:ext uri="{9D8B030D-6E8A-4147-A177-3AD203B41FA5}">
                      <a16:colId xmlns="" xmlns:a16="http://schemas.microsoft.com/office/drawing/2014/main" val="660449283"/>
                    </a:ext>
                  </a:extLst>
                </a:gridCol>
                <a:gridCol w="1132205">
                  <a:extLst>
                    <a:ext uri="{9D8B030D-6E8A-4147-A177-3AD203B41FA5}">
                      <a16:colId xmlns="" xmlns:a16="http://schemas.microsoft.com/office/drawing/2014/main" val="937077897"/>
                    </a:ext>
                  </a:extLst>
                </a:gridCol>
                <a:gridCol w="1132205">
                  <a:extLst>
                    <a:ext uri="{9D8B030D-6E8A-4147-A177-3AD203B41FA5}">
                      <a16:colId xmlns="" xmlns:a16="http://schemas.microsoft.com/office/drawing/2014/main" val="2509441777"/>
                    </a:ext>
                  </a:extLst>
                </a:gridCol>
                <a:gridCol w="1082040">
                  <a:extLst>
                    <a:ext uri="{9D8B030D-6E8A-4147-A177-3AD203B41FA5}">
                      <a16:colId xmlns="" xmlns:a16="http://schemas.microsoft.com/office/drawing/2014/main" val="2231305053"/>
                    </a:ext>
                  </a:extLst>
                </a:gridCol>
              </a:tblGrid>
              <a:tr h="534035">
                <a:tc>
                  <a:txBody>
                    <a:bodyPr/>
                    <a:lstStyle/>
                    <a:p>
                      <a:pPr marL="0" marR="0">
                        <a:lnSpc>
                          <a:spcPct val="115000"/>
                        </a:lnSpc>
                        <a:spcBef>
                          <a:spcPts val="0"/>
                        </a:spcBef>
                        <a:spcAft>
                          <a:spcPts val="0"/>
                        </a:spcAft>
                      </a:pPr>
                      <a:r>
                        <a:rPr lang="en-GB" sz="1100" dirty="0">
                          <a:effectLst/>
                        </a:rPr>
                        <a:t>LSOA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Avg KS2 score boys (2014)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Avg GCSE points   boys (2013)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dirty="0" err="1">
                          <a:effectLst/>
                        </a:rPr>
                        <a:t>Avg</a:t>
                      </a:r>
                      <a:r>
                        <a:rPr lang="en-GB" sz="1100" dirty="0">
                          <a:effectLst/>
                        </a:rPr>
                        <a:t> KS2 score girls (2014)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dirty="0" err="1">
                          <a:effectLst/>
                        </a:rPr>
                        <a:t>Avg</a:t>
                      </a:r>
                      <a:r>
                        <a:rPr lang="en-GB" sz="1100" dirty="0">
                          <a:effectLst/>
                        </a:rPr>
                        <a:t> GCSE points   girls (2013)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18624697"/>
                  </a:ext>
                </a:extLst>
              </a:tr>
              <a:tr h="275590">
                <a:tc>
                  <a:txBody>
                    <a:bodyPr/>
                    <a:lstStyle/>
                    <a:p>
                      <a:pPr marL="0" marR="0">
                        <a:lnSpc>
                          <a:spcPct val="115000"/>
                        </a:lnSpc>
                        <a:spcBef>
                          <a:spcPts val="0"/>
                        </a:spcBef>
                        <a:spcAft>
                          <a:spcPts val="0"/>
                        </a:spcAft>
                      </a:pPr>
                      <a:r>
                        <a:rPr lang="en-GB" sz="1100">
                          <a:effectLst/>
                        </a:rPr>
                        <a:t> 002A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31.3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410.7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30.8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394.1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38808358"/>
                  </a:ext>
                </a:extLst>
              </a:tr>
              <a:tr h="275590">
                <a:tc>
                  <a:txBody>
                    <a:bodyPr/>
                    <a:lstStyle/>
                    <a:p>
                      <a:pPr marL="0" marR="0">
                        <a:lnSpc>
                          <a:spcPct val="115000"/>
                        </a:lnSpc>
                        <a:spcBef>
                          <a:spcPts val="0"/>
                        </a:spcBef>
                        <a:spcAft>
                          <a:spcPts val="0"/>
                        </a:spcAft>
                      </a:pPr>
                      <a:r>
                        <a:rPr lang="en-GB" sz="1100">
                          <a:effectLst/>
                        </a:rPr>
                        <a:t> 002B</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29.3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318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dirty="0">
                          <a:effectLst/>
                        </a:rPr>
                        <a:t>30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490.3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699655554"/>
                  </a:ext>
                </a:extLst>
              </a:tr>
              <a:tr h="275590">
                <a:tc>
                  <a:txBody>
                    <a:bodyPr/>
                    <a:lstStyle/>
                    <a:p>
                      <a:pPr marL="0" marR="0">
                        <a:lnSpc>
                          <a:spcPct val="115000"/>
                        </a:lnSpc>
                        <a:spcBef>
                          <a:spcPts val="0"/>
                        </a:spcBef>
                        <a:spcAft>
                          <a:spcPts val="0"/>
                        </a:spcAft>
                      </a:pPr>
                      <a:r>
                        <a:rPr lang="en-GB" sz="1100">
                          <a:effectLst/>
                        </a:rPr>
                        <a:t> 002C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27.8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331.4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28.5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442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27950506"/>
                  </a:ext>
                </a:extLst>
              </a:tr>
              <a:tr h="275590">
                <a:tc>
                  <a:txBody>
                    <a:bodyPr/>
                    <a:lstStyle/>
                    <a:p>
                      <a:pPr marL="0" marR="0">
                        <a:lnSpc>
                          <a:spcPct val="115000"/>
                        </a:lnSpc>
                        <a:spcBef>
                          <a:spcPts val="0"/>
                        </a:spcBef>
                        <a:spcAft>
                          <a:spcPts val="0"/>
                        </a:spcAft>
                      </a:pPr>
                      <a:r>
                        <a:rPr lang="en-GB" sz="1100">
                          <a:effectLst/>
                        </a:rPr>
                        <a:t> 002D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27.7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316.9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27.7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393.1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129274678"/>
                  </a:ext>
                </a:extLst>
              </a:tr>
              <a:tr h="275590">
                <a:tc>
                  <a:txBody>
                    <a:bodyPr/>
                    <a:lstStyle/>
                    <a:p>
                      <a:pPr marL="0" marR="0">
                        <a:lnSpc>
                          <a:spcPct val="115000"/>
                        </a:lnSpc>
                        <a:spcBef>
                          <a:spcPts val="0"/>
                        </a:spcBef>
                        <a:spcAft>
                          <a:spcPts val="0"/>
                        </a:spcAft>
                      </a:pPr>
                      <a:r>
                        <a:rPr lang="en-GB" sz="1100">
                          <a:effectLst/>
                        </a:rPr>
                        <a:t> 002E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314.9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dirty="0">
                          <a:effectLst/>
                        </a:rPr>
                        <a:t>421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5025732"/>
                  </a:ext>
                </a:extLst>
              </a:tr>
              <a:tr h="275590">
                <a:tc>
                  <a:txBody>
                    <a:bodyPr/>
                    <a:lstStyle/>
                    <a:p>
                      <a:pPr marL="0" marR="0">
                        <a:lnSpc>
                          <a:spcPct val="115000"/>
                        </a:lnSpc>
                        <a:spcBef>
                          <a:spcPts val="0"/>
                        </a:spcBef>
                        <a:spcAft>
                          <a:spcPts val="0"/>
                        </a:spcAft>
                      </a:pPr>
                      <a:r>
                        <a:rPr lang="en-GB" sz="1100">
                          <a:effectLst/>
                        </a:rPr>
                        <a:t> 004A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27.2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289.4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30.4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328.4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836213854"/>
                  </a:ext>
                </a:extLst>
              </a:tr>
              <a:tr h="275590">
                <a:tc>
                  <a:txBody>
                    <a:bodyPr/>
                    <a:lstStyle/>
                    <a:p>
                      <a:pPr marL="0" marR="0">
                        <a:lnSpc>
                          <a:spcPct val="115000"/>
                        </a:lnSpc>
                        <a:spcBef>
                          <a:spcPts val="0"/>
                        </a:spcBef>
                        <a:spcAft>
                          <a:spcPts val="0"/>
                        </a:spcAft>
                      </a:pPr>
                      <a:r>
                        <a:rPr lang="en-GB" sz="1100">
                          <a:effectLst/>
                        </a:rPr>
                        <a:t> 004B</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30.9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233.3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25.1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384.3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149907205"/>
                  </a:ext>
                </a:extLst>
              </a:tr>
              <a:tr h="275590">
                <a:tc>
                  <a:txBody>
                    <a:bodyPr/>
                    <a:lstStyle/>
                    <a:p>
                      <a:pPr marL="0" marR="0">
                        <a:lnSpc>
                          <a:spcPct val="115000"/>
                        </a:lnSpc>
                        <a:spcBef>
                          <a:spcPts val="0"/>
                        </a:spcBef>
                        <a:spcAft>
                          <a:spcPts val="0"/>
                        </a:spcAft>
                      </a:pPr>
                      <a:r>
                        <a:rPr lang="en-GB" sz="1100">
                          <a:effectLst/>
                        </a:rPr>
                        <a:t> 004C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30.6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265.9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28.8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390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36008357"/>
                  </a:ext>
                </a:extLst>
              </a:tr>
              <a:tr h="275590">
                <a:tc>
                  <a:txBody>
                    <a:bodyPr/>
                    <a:lstStyle/>
                    <a:p>
                      <a:pPr marL="0" marR="0">
                        <a:lnSpc>
                          <a:spcPct val="115000"/>
                        </a:lnSpc>
                        <a:spcBef>
                          <a:spcPts val="0"/>
                        </a:spcBef>
                        <a:spcAft>
                          <a:spcPts val="0"/>
                        </a:spcAft>
                      </a:pPr>
                      <a:r>
                        <a:rPr lang="en-GB" sz="1100">
                          <a:effectLst/>
                        </a:rPr>
                        <a:t> 004D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28.8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dirty="0">
                          <a:effectLst/>
                        </a:rPr>
                        <a:t>300.2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29.3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dirty="0">
                          <a:effectLst/>
                        </a:rPr>
                        <a:t>341.3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857973615"/>
                  </a:ext>
                </a:extLst>
              </a:tr>
            </a:tbl>
          </a:graphicData>
        </a:graphic>
      </p:graphicFrame>
      <p:sp>
        <p:nvSpPr>
          <p:cNvPr id="15" name="Rectangle 14"/>
          <p:cNvSpPr/>
          <p:nvPr/>
        </p:nvSpPr>
        <p:spPr>
          <a:xfrm>
            <a:off x="261682" y="4148029"/>
            <a:ext cx="3275256" cy="323165"/>
          </a:xfrm>
          <a:prstGeom prst="rect">
            <a:avLst/>
          </a:prstGeom>
        </p:spPr>
        <p:txBody>
          <a:bodyPr wrap="none">
            <a:spAutoFit/>
          </a:bodyPr>
          <a:lstStyle/>
          <a:p>
            <a:r>
              <a:rPr lang="en-US" sz="1500" dirty="0"/>
              <a:t>Attainment by gender in </a:t>
            </a:r>
            <a:r>
              <a:rPr lang="en-US" sz="1500" dirty="0" err="1"/>
              <a:t>Coxford</a:t>
            </a:r>
            <a:endParaRPr lang="en-GB" sz="1500" dirty="0"/>
          </a:p>
        </p:txBody>
      </p:sp>
      <p:pic>
        <p:nvPicPr>
          <p:cNvPr id="8" name="Picture 7"/>
          <p:cNvPicPr>
            <a:picLocks noChangeAspect="1"/>
          </p:cNvPicPr>
          <p:nvPr/>
        </p:nvPicPr>
        <p:blipFill>
          <a:blip r:embed="rId3"/>
          <a:stretch>
            <a:fillRect/>
          </a:stretch>
        </p:blipFill>
        <p:spPr>
          <a:xfrm>
            <a:off x="10413427" y="5994400"/>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p:cNvPicPr/>
          <p:nvPr/>
        </p:nvPicPr>
        <p:blipFill>
          <a:blip r:embed="rId4"/>
          <a:stretch>
            <a:fillRect/>
          </a:stretch>
        </p:blipFill>
        <p:spPr>
          <a:xfrm>
            <a:off x="6877050" y="1019362"/>
            <a:ext cx="4120348" cy="29969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Rounded Rectangle 6"/>
          <p:cNvSpPr/>
          <p:nvPr/>
        </p:nvSpPr>
        <p:spPr>
          <a:xfrm>
            <a:off x="8070636" y="1663039"/>
            <a:ext cx="565608" cy="207390"/>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251213" y="1870429"/>
            <a:ext cx="565608" cy="2073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2396093" y="1636251"/>
            <a:ext cx="1089384" cy="25716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
          <p:cNvSpPr/>
          <p:nvPr/>
        </p:nvSpPr>
        <p:spPr>
          <a:xfrm>
            <a:off x="4625271" y="1636250"/>
            <a:ext cx="1071202" cy="25716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2"/>
          <p:cNvSpPr/>
          <p:nvPr/>
        </p:nvSpPr>
        <p:spPr>
          <a:xfrm>
            <a:off x="2396092" y="1922860"/>
            <a:ext cx="1089385" cy="277023"/>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
          <p:cNvSpPr/>
          <p:nvPr/>
        </p:nvSpPr>
        <p:spPr>
          <a:xfrm>
            <a:off x="4625271" y="1922860"/>
            <a:ext cx="1071202" cy="277024"/>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onnector: Elbow 21"/>
          <p:cNvCxnSpPr>
            <a:stCxn id="3" idx="0"/>
            <a:endCxn id="12" idx="0"/>
          </p:cNvCxnSpPr>
          <p:nvPr/>
        </p:nvCxnSpPr>
        <p:spPr>
          <a:xfrm rot="16200000" flipH="1">
            <a:off x="6120312" y="-1543276"/>
            <a:ext cx="234178" cy="6593232"/>
          </a:xfrm>
          <a:prstGeom prst="bentConnector3">
            <a:avLst>
              <a:gd name="adj1" fmla="val -97618"/>
            </a:avLst>
          </a:prstGeom>
          <a:ln w="381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633665" y="1395910"/>
            <a:ext cx="0" cy="240341"/>
          </a:xfrm>
          <a:prstGeom prst="line">
            <a:avLst/>
          </a:prstGeom>
          <a:ln w="381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36" name="Connector: Elbow 35"/>
          <p:cNvCxnSpPr>
            <a:stCxn id="17" idx="2"/>
            <a:endCxn id="7" idx="2"/>
          </p:cNvCxnSpPr>
          <p:nvPr/>
        </p:nvCxnSpPr>
        <p:spPr>
          <a:xfrm rot="5400000" flipH="1" flipV="1">
            <a:off x="5482385" y="-671172"/>
            <a:ext cx="329454" cy="5412655"/>
          </a:xfrm>
          <a:prstGeom prst="bentConnector3">
            <a:avLst>
              <a:gd name="adj1" fmla="val -69388"/>
            </a:avLst>
          </a:prstGeom>
          <a:ln w="38100">
            <a:solidFill>
              <a:schemeClr val="accent1">
                <a:lumMod val="75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633665" y="2199883"/>
            <a:ext cx="0" cy="215209"/>
          </a:xfrm>
          <a:prstGeom prst="line">
            <a:avLst/>
          </a:prstGeom>
          <a:ln w="38100">
            <a:solidFill>
              <a:schemeClr val="bg2">
                <a:lumMod val="75000"/>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06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32" y="-76238"/>
            <a:ext cx="12391967" cy="847265"/>
          </a:xfrm>
        </p:spPr>
        <p:txBody>
          <a:bodyPr>
            <a:noAutofit/>
          </a:bodyPr>
          <a:lstStyle/>
          <a:p>
            <a:r>
              <a:rPr lang="en-US" sz="3600" dirty="0"/>
              <a:t>Understanding the area: Education outcomes</a:t>
            </a:r>
            <a:endParaRPr lang="en-GB"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05255867"/>
              </p:ext>
            </p:extLst>
          </p:nvPr>
        </p:nvGraphicFramePr>
        <p:xfrm>
          <a:off x="4187081" y="1016882"/>
          <a:ext cx="4022656" cy="2525023"/>
        </p:xfrm>
        <a:graphic>
          <a:graphicData uri="http://schemas.openxmlformats.org/drawingml/2006/table">
            <a:tbl>
              <a:tblPr bandRow="1">
                <a:tableStyleId>{5C22544A-7EE6-4342-B048-85BDC9FD1C3A}</a:tableStyleId>
              </a:tblPr>
              <a:tblGrid>
                <a:gridCol w="600316">
                  <a:extLst>
                    <a:ext uri="{9D8B030D-6E8A-4147-A177-3AD203B41FA5}">
                      <a16:colId xmlns="" xmlns:a16="http://schemas.microsoft.com/office/drawing/2014/main" val="138139107"/>
                    </a:ext>
                  </a:extLst>
                </a:gridCol>
                <a:gridCol w="864806">
                  <a:extLst>
                    <a:ext uri="{9D8B030D-6E8A-4147-A177-3AD203B41FA5}">
                      <a16:colId xmlns="" xmlns:a16="http://schemas.microsoft.com/office/drawing/2014/main" val="2972308493"/>
                    </a:ext>
                  </a:extLst>
                </a:gridCol>
                <a:gridCol w="865291">
                  <a:extLst>
                    <a:ext uri="{9D8B030D-6E8A-4147-A177-3AD203B41FA5}">
                      <a16:colId xmlns="" xmlns:a16="http://schemas.microsoft.com/office/drawing/2014/main" val="2064591226"/>
                    </a:ext>
                  </a:extLst>
                </a:gridCol>
                <a:gridCol w="865291">
                  <a:extLst>
                    <a:ext uri="{9D8B030D-6E8A-4147-A177-3AD203B41FA5}">
                      <a16:colId xmlns="" xmlns:a16="http://schemas.microsoft.com/office/drawing/2014/main" val="1956462974"/>
                    </a:ext>
                  </a:extLst>
                </a:gridCol>
                <a:gridCol w="826952">
                  <a:extLst>
                    <a:ext uri="{9D8B030D-6E8A-4147-A177-3AD203B41FA5}">
                      <a16:colId xmlns="" xmlns:a16="http://schemas.microsoft.com/office/drawing/2014/main" val="1675762558"/>
                    </a:ext>
                  </a:extLst>
                </a:gridCol>
              </a:tblGrid>
              <a:tr h="629434">
                <a:tc>
                  <a:txBody>
                    <a:bodyPr/>
                    <a:lstStyle/>
                    <a:p>
                      <a:pPr marL="0" marR="0">
                        <a:lnSpc>
                          <a:spcPct val="115000"/>
                        </a:lnSpc>
                        <a:spcBef>
                          <a:spcPts val="0"/>
                        </a:spcBef>
                        <a:spcAft>
                          <a:spcPts val="0"/>
                        </a:spcAft>
                      </a:pPr>
                      <a:r>
                        <a:rPr lang="en-GB" sz="800" dirty="0">
                          <a:effectLst/>
                        </a:rPr>
                        <a:t>LSOA</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nSpc>
                          <a:spcPct val="115000"/>
                        </a:lnSpc>
                        <a:spcBef>
                          <a:spcPts val="0"/>
                        </a:spcBef>
                        <a:spcAft>
                          <a:spcPts val="0"/>
                        </a:spcAft>
                      </a:pPr>
                      <a:r>
                        <a:rPr lang="en-GB" sz="800" dirty="0" err="1">
                          <a:effectLst/>
                        </a:rPr>
                        <a:t>Avg</a:t>
                      </a:r>
                      <a:r>
                        <a:rPr lang="en-GB" sz="800" dirty="0">
                          <a:effectLst/>
                        </a:rPr>
                        <a:t> KS2 score boys (2014)</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nSpc>
                          <a:spcPct val="115000"/>
                        </a:lnSpc>
                        <a:spcBef>
                          <a:spcPts val="0"/>
                        </a:spcBef>
                        <a:spcAft>
                          <a:spcPts val="0"/>
                        </a:spcAft>
                      </a:pPr>
                      <a:r>
                        <a:rPr lang="en-GB" sz="800">
                          <a:effectLst/>
                        </a:rPr>
                        <a:t>Avg GCSE points   boys (2013)</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nSpc>
                          <a:spcPct val="115000"/>
                        </a:lnSpc>
                        <a:spcBef>
                          <a:spcPts val="0"/>
                        </a:spcBef>
                        <a:spcAft>
                          <a:spcPts val="0"/>
                        </a:spcAft>
                      </a:pPr>
                      <a:r>
                        <a:rPr lang="en-GB" sz="800">
                          <a:effectLst/>
                        </a:rPr>
                        <a:t>Avg KS2 score girls (2014)</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nSpc>
                          <a:spcPct val="115000"/>
                        </a:lnSpc>
                        <a:spcBef>
                          <a:spcPts val="0"/>
                        </a:spcBef>
                        <a:spcAft>
                          <a:spcPts val="0"/>
                        </a:spcAft>
                      </a:pPr>
                      <a:r>
                        <a:rPr lang="en-GB" sz="800" dirty="0" err="1">
                          <a:effectLst/>
                        </a:rPr>
                        <a:t>Avg</a:t>
                      </a:r>
                      <a:r>
                        <a:rPr lang="en-GB" sz="800" dirty="0">
                          <a:effectLst/>
                        </a:rPr>
                        <a:t> GCSE points   girls (2013)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extLst>
                  <a:ext uri="{0D108BD9-81ED-4DB2-BD59-A6C34878D82A}">
                    <a16:rowId xmlns="" xmlns:a16="http://schemas.microsoft.com/office/drawing/2014/main" val="3844551674"/>
                  </a:ext>
                </a:extLst>
              </a:tr>
              <a:tr h="210621">
                <a:tc>
                  <a:txBody>
                    <a:bodyPr/>
                    <a:lstStyle/>
                    <a:p>
                      <a:pPr marL="0" marR="0">
                        <a:lnSpc>
                          <a:spcPct val="115000"/>
                        </a:lnSpc>
                        <a:spcBef>
                          <a:spcPts val="0"/>
                        </a:spcBef>
                        <a:spcAft>
                          <a:spcPts val="0"/>
                        </a:spcAft>
                      </a:pPr>
                      <a:r>
                        <a:rPr lang="en-GB" sz="800">
                          <a:effectLst/>
                        </a:rPr>
                        <a:t> 001A</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800">
                          <a:effectLst/>
                        </a:rPr>
                        <a:t>27.9</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700">
                          <a:effectLst/>
                        </a:rPr>
                        <a:t>342.9</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800">
                          <a:effectLst/>
                        </a:rPr>
                        <a:t>27.3</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700">
                          <a:effectLst/>
                        </a:rPr>
                        <a:t>316.2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extLst>
                  <a:ext uri="{0D108BD9-81ED-4DB2-BD59-A6C34878D82A}">
                    <a16:rowId xmlns="" xmlns:a16="http://schemas.microsoft.com/office/drawing/2014/main" val="2363173286"/>
                  </a:ext>
                </a:extLst>
              </a:tr>
              <a:tr h="210621">
                <a:tc>
                  <a:txBody>
                    <a:bodyPr/>
                    <a:lstStyle/>
                    <a:p>
                      <a:pPr marL="0" marR="0">
                        <a:lnSpc>
                          <a:spcPct val="115000"/>
                        </a:lnSpc>
                        <a:spcBef>
                          <a:spcPts val="0"/>
                        </a:spcBef>
                        <a:spcAft>
                          <a:spcPts val="0"/>
                        </a:spcAft>
                      </a:pPr>
                      <a:r>
                        <a:rPr lang="en-GB" sz="800">
                          <a:effectLst/>
                        </a:rPr>
                        <a:t> 001B</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800">
                          <a:effectLst/>
                        </a:rPr>
                        <a:t>27.5</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700">
                          <a:effectLst/>
                        </a:rPr>
                        <a:t>262.4</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800">
                          <a:effectLst/>
                        </a:rPr>
                        <a:t>27.8</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700">
                          <a:effectLst/>
                        </a:rPr>
                        <a:t>338</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extLst>
                  <a:ext uri="{0D108BD9-81ED-4DB2-BD59-A6C34878D82A}">
                    <a16:rowId xmlns="" xmlns:a16="http://schemas.microsoft.com/office/drawing/2014/main" val="4187446739"/>
                  </a:ext>
                </a:extLst>
              </a:tr>
              <a:tr h="210621">
                <a:tc>
                  <a:txBody>
                    <a:bodyPr/>
                    <a:lstStyle/>
                    <a:p>
                      <a:pPr marL="0" marR="0">
                        <a:lnSpc>
                          <a:spcPct val="115000"/>
                        </a:lnSpc>
                        <a:spcBef>
                          <a:spcPts val="0"/>
                        </a:spcBef>
                        <a:spcAft>
                          <a:spcPts val="0"/>
                        </a:spcAft>
                      </a:pPr>
                      <a:r>
                        <a:rPr lang="en-GB" sz="800">
                          <a:effectLst/>
                        </a:rPr>
                        <a:t> 001C</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800">
                          <a:effectLst/>
                        </a:rPr>
                        <a:t>23.4</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700">
                          <a:effectLst/>
                        </a:rPr>
                        <a:t>294.7</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800">
                          <a:effectLst/>
                        </a:rPr>
                        <a:t>28.7</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700">
                          <a:effectLst/>
                        </a:rPr>
                        <a:t>272.6</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extLst>
                  <a:ext uri="{0D108BD9-81ED-4DB2-BD59-A6C34878D82A}">
                    <a16:rowId xmlns="" xmlns:a16="http://schemas.microsoft.com/office/drawing/2014/main" val="2458658571"/>
                  </a:ext>
                </a:extLst>
              </a:tr>
              <a:tr h="210621">
                <a:tc>
                  <a:txBody>
                    <a:bodyPr/>
                    <a:lstStyle/>
                    <a:p>
                      <a:pPr marL="0" marR="0">
                        <a:lnSpc>
                          <a:spcPct val="115000"/>
                        </a:lnSpc>
                        <a:spcBef>
                          <a:spcPts val="0"/>
                        </a:spcBef>
                        <a:spcAft>
                          <a:spcPts val="0"/>
                        </a:spcAft>
                      </a:pPr>
                      <a:r>
                        <a:rPr lang="en-GB" sz="800">
                          <a:effectLst/>
                        </a:rPr>
                        <a:t> 001D</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800">
                          <a:effectLst/>
                        </a:rPr>
                        <a:t>27.2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700">
                          <a:effectLst/>
                        </a:rPr>
                        <a:t>221.1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800">
                          <a:effectLst/>
                        </a:rPr>
                        <a:t>26.4</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700" dirty="0">
                          <a:effectLst/>
                        </a:rPr>
                        <a:t>295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extLst>
                  <a:ext uri="{0D108BD9-81ED-4DB2-BD59-A6C34878D82A}">
                    <a16:rowId xmlns="" xmlns:a16="http://schemas.microsoft.com/office/drawing/2014/main" val="139862045"/>
                  </a:ext>
                </a:extLst>
              </a:tr>
              <a:tr h="210621">
                <a:tc>
                  <a:txBody>
                    <a:bodyPr/>
                    <a:lstStyle/>
                    <a:p>
                      <a:pPr marL="0" marR="0">
                        <a:lnSpc>
                          <a:spcPct val="115000"/>
                        </a:lnSpc>
                        <a:spcBef>
                          <a:spcPts val="0"/>
                        </a:spcBef>
                        <a:spcAft>
                          <a:spcPts val="0"/>
                        </a:spcAft>
                      </a:pPr>
                      <a:r>
                        <a:rPr lang="en-GB" sz="800">
                          <a:effectLst/>
                        </a:rPr>
                        <a:t> 001E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800">
                          <a:effectLst/>
                        </a:rPr>
                        <a:t>28.1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700">
                          <a:effectLst/>
                        </a:rPr>
                        <a:t>246.5</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800">
                          <a:effectLst/>
                        </a:rPr>
                        <a:t>26.8</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700">
                          <a:effectLst/>
                        </a:rPr>
                        <a:t>323.5</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extLst>
                  <a:ext uri="{0D108BD9-81ED-4DB2-BD59-A6C34878D82A}">
                    <a16:rowId xmlns="" xmlns:a16="http://schemas.microsoft.com/office/drawing/2014/main" val="1810605500"/>
                  </a:ext>
                </a:extLst>
              </a:tr>
              <a:tr h="210621">
                <a:tc>
                  <a:txBody>
                    <a:bodyPr/>
                    <a:lstStyle/>
                    <a:p>
                      <a:pPr marL="0" marR="0">
                        <a:lnSpc>
                          <a:spcPct val="115000"/>
                        </a:lnSpc>
                        <a:spcBef>
                          <a:spcPts val="0"/>
                        </a:spcBef>
                        <a:spcAft>
                          <a:spcPts val="0"/>
                        </a:spcAft>
                      </a:pPr>
                      <a:r>
                        <a:rPr lang="en-GB" sz="800">
                          <a:effectLst/>
                        </a:rPr>
                        <a:t> 002D</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800" dirty="0">
                          <a:effectLst/>
                        </a:rPr>
                        <a:t>27.3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700">
                          <a:effectLst/>
                        </a:rPr>
                        <a:t>220.6</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800">
                          <a:effectLst/>
                        </a:rPr>
                        <a:t>28.5</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700">
                          <a:effectLst/>
                        </a:rPr>
                        <a:t>339</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extLst>
                  <a:ext uri="{0D108BD9-81ED-4DB2-BD59-A6C34878D82A}">
                    <a16:rowId xmlns="" xmlns:a16="http://schemas.microsoft.com/office/drawing/2014/main" val="551718009"/>
                  </a:ext>
                </a:extLst>
              </a:tr>
              <a:tr h="210621">
                <a:tc>
                  <a:txBody>
                    <a:bodyPr/>
                    <a:lstStyle/>
                    <a:p>
                      <a:pPr marL="0" marR="0">
                        <a:lnSpc>
                          <a:spcPct val="115000"/>
                        </a:lnSpc>
                        <a:spcBef>
                          <a:spcPts val="0"/>
                        </a:spcBef>
                        <a:spcAft>
                          <a:spcPts val="0"/>
                        </a:spcAft>
                      </a:pPr>
                      <a:r>
                        <a:rPr lang="en-GB" sz="800">
                          <a:effectLst/>
                        </a:rPr>
                        <a:t> 004B</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800">
                          <a:effectLst/>
                        </a:rPr>
                        <a:t>28</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700">
                          <a:effectLst/>
                        </a:rPr>
                        <a:t>327.7</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800">
                          <a:effectLst/>
                        </a:rPr>
                        <a:t>28.3</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700">
                          <a:effectLst/>
                        </a:rPr>
                        <a:t>308</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extLst>
                  <a:ext uri="{0D108BD9-81ED-4DB2-BD59-A6C34878D82A}">
                    <a16:rowId xmlns="" xmlns:a16="http://schemas.microsoft.com/office/drawing/2014/main" val="2085624833"/>
                  </a:ext>
                </a:extLst>
              </a:tr>
              <a:tr h="210621">
                <a:tc>
                  <a:txBody>
                    <a:bodyPr/>
                    <a:lstStyle/>
                    <a:p>
                      <a:pPr marL="0" marR="0">
                        <a:lnSpc>
                          <a:spcPct val="115000"/>
                        </a:lnSpc>
                        <a:spcBef>
                          <a:spcPts val="0"/>
                        </a:spcBef>
                        <a:spcAft>
                          <a:spcPts val="0"/>
                        </a:spcAft>
                      </a:pPr>
                      <a:r>
                        <a:rPr lang="en-GB" sz="800">
                          <a:effectLst/>
                        </a:rPr>
                        <a:t> 004C</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800">
                          <a:effectLst/>
                        </a:rPr>
                        <a:t>22.5</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700">
                          <a:effectLst/>
                        </a:rPr>
                        <a:t>257</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800">
                          <a:effectLst/>
                        </a:rPr>
                        <a:t>27.8</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700">
                          <a:effectLst/>
                        </a:rPr>
                        <a:t>359.9</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extLst>
                  <a:ext uri="{0D108BD9-81ED-4DB2-BD59-A6C34878D82A}">
                    <a16:rowId xmlns="" xmlns:a16="http://schemas.microsoft.com/office/drawing/2014/main" val="1996297510"/>
                  </a:ext>
                </a:extLst>
              </a:tr>
              <a:tr h="210621">
                <a:tc>
                  <a:txBody>
                    <a:bodyPr/>
                    <a:lstStyle/>
                    <a:p>
                      <a:pPr marL="0" marR="0">
                        <a:lnSpc>
                          <a:spcPct val="115000"/>
                        </a:lnSpc>
                        <a:spcBef>
                          <a:spcPts val="0"/>
                        </a:spcBef>
                        <a:spcAft>
                          <a:spcPts val="0"/>
                        </a:spcAft>
                      </a:pPr>
                      <a:r>
                        <a:rPr lang="en-GB" sz="800">
                          <a:effectLst/>
                        </a:rPr>
                        <a:t> 004D</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800">
                          <a:effectLst/>
                        </a:rPr>
                        <a:t>27.2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700">
                          <a:effectLst/>
                        </a:rPr>
                        <a:t>269.3</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800" dirty="0">
                          <a:effectLst/>
                        </a:rPr>
                        <a:t>29.4</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tc>
                  <a:txBody>
                    <a:bodyPr/>
                    <a:lstStyle/>
                    <a:p>
                      <a:pPr marL="0" marR="0" algn="r">
                        <a:lnSpc>
                          <a:spcPct val="115000"/>
                        </a:lnSpc>
                        <a:spcBef>
                          <a:spcPts val="0"/>
                        </a:spcBef>
                        <a:spcAft>
                          <a:spcPts val="0"/>
                        </a:spcAft>
                      </a:pPr>
                      <a:r>
                        <a:rPr lang="en-GB" sz="700" dirty="0">
                          <a:effectLst/>
                        </a:rPr>
                        <a:t>314.4</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412" marR="52412" marT="0" marB="0"/>
                </a:tc>
                <a:extLst>
                  <a:ext uri="{0D108BD9-81ED-4DB2-BD59-A6C34878D82A}">
                    <a16:rowId xmlns="" xmlns:a16="http://schemas.microsoft.com/office/drawing/2014/main" val="737234206"/>
                  </a:ext>
                </a:extLst>
              </a:tr>
            </a:tbl>
          </a:graphicData>
        </a:graphic>
      </p:graphicFrame>
      <p:sp>
        <p:nvSpPr>
          <p:cNvPr id="4" name="Text Placeholder 3"/>
          <p:cNvSpPr>
            <a:spLocks noGrp="1"/>
          </p:cNvSpPr>
          <p:nvPr>
            <p:ph type="body" sz="half" idx="2"/>
          </p:nvPr>
        </p:nvSpPr>
        <p:spPr>
          <a:xfrm>
            <a:off x="142932" y="4598215"/>
            <a:ext cx="9724967" cy="2091267"/>
          </a:xfrm>
        </p:spPr>
        <p:txBody>
          <a:bodyPr>
            <a:noAutofit/>
          </a:bodyPr>
          <a:lstStyle/>
          <a:p>
            <a:r>
              <a:rPr lang="en-US" sz="2000" dirty="0">
                <a:solidFill>
                  <a:schemeClr val="tx1"/>
                </a:solidFill>
              </a:rPr>
              <a:t>Breaking wards down by LSOA, we can investigate:</a:t>
            </a:r>
          </a:p>
          <a:p>
            <a:pPr marL="285750" indent="-285750">
              <a:buFont typeface="Arial" panose="020B0604020202020204" pitchFamily="34" charset="0"/>
              <a:buChar char="•"/>
            </a:pPr>
            <a:r>
              <a:rPr lang="en-US" sz="2000" dirty="0">
                <a:solidFill>
                  <a:schemeClr val="tx1"/>
                </a:solidFill>
              </a:rPr>
              <a:t>Year 7 attainment (and by gender)</a:t>
            </a:r>
          </a:p>
          <a:p>
            <a:pPr marL="285750" indent="-285750">
              <a:buFont typeface="Arial" panose="020B0604020202020204" pitchFamily="34" charset="0"/>
              <a:buChar char="•"/>
            </a:pPr>
            <a:r>
              <a:rPr lang="en-US" sz="2000" dirty="0">
                <a:solidFill>
                  <a:schemeClr val="tx1"/>
                </a:solidFill>
              </a:rPr>
              <a:t>GCSE attainment (and by gender)</a:t>
            </a:r>
          </a:p>
        </p:txBody>
      </p:sp>
      <p:pic>
        <p:nvPicPr>
          <p:cNvPr id="7" name="Picture 6"/>
          <p:cNvPicPr>
            <a:picLocks noChangeAspect="1"/>
          </p:cNvPicPr>
          <p:nvPr/>
        </p:nvPicPr>
        <p:blipFill>
          <a:blip r:embed="rId3"/>
          <a:stretch>
            <a:fillRect/>
          </a:stretch>
        </p:blipFill>
        <p:spPr>
          <a:xfrm>
            <a:off x="10413427" y="5994400"/>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25" name="Group 24"/>
          <p:cNvGrpSpPr/>
          <p:nvPr/>
        </p:nvGrpSpPr>
        <p:grpSpPr>
          <a:xfrm>
            <a:off x="4128672" y="1854774"/>
            <a:ext cx="4089906" cy="2743441"/>
            <a:chOff x="181731" y="1903377"/>
            <a:chExt cx="4089906" cy="2743441"/>
          </a:xfrm>
        </p:grpSpPr>
        <p:sp>
          <p:nvSpPr>
            <p:cNvPr id="8" name="Rounded Rectangle 6"/>
            <p:cNvSpPr/>
            <p:nvPr/>
          </p:nvSpPr>
          <p:spPr>
            <a:xfrm>
              <a:off x="846858" y="3149839"/>
              <a:ext cx="862447" cy="228231"/>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6"/>
            <p:cNvSpPr/>
            <p:nvPr/>
          </p:nvSpPr>
          <p:spPr>
            <a:xfrm>
              <a:off x="2566146" y="3149840"/>
              <a:ext cx="857660" cy="228232"/>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6"/>
            <p:cNvSpPr/>
            <p:nvPr/>
          </p:nvSpPr>
          <p:spPr>
            <a:xfrm>
              <a:off x="3423805" y="1903377"/>
              <a:ext cx="847832" cy="1903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6"/>
            <p:cNvSpPr/>
            <p:nvPr/>
          </p:nvSpPr>
          <p:spPr>
            <a:xfrm>
              <a:off x="1709306" y="1903378"/>
              <a:ext cx="856840" cy="1903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181731" y="3748166"/>
              <a:ext cx="2256331" cy="649202"/>
              <a:chOff x="5481972" y="955332"/>
              <a:chExt cx="2256331" cy="649202"/>
            </a:xfrm>
          </p:grpSpPr>
          <p:sp>
            <p:nvSpPr>
              <p:cNvPr id="3" name="Rectangle 2"/>
              <p:cNvSpPr/>
              <p:nvPr/>
            </p:nvSpPr>
            <p:spPr>
              <a:xfrm>
                <a:off x="5481972" y="955333"/>
                <a:ext cx="2256331" cy="553998"/>
              </a:xfrm>
              <a:prstGeom prst="rect">
                <a:avLst/>
              </a:prstGeom>
              <a:ln>
                <a:noFill/>
              </a:ln>
            </p:spPr>
            <p:txBody>
              <a:bodyPr wrap="square">
                <a:spAutoFit/>
              </a:bodyPr>
              <a:lstStyle/>
              <a:p>
                <a:r>
                  <a:rPr lang="en-US" sz="1500" dirty="0"/>
                  <a:t>004C = Largest KS2 gender gap</a:t>
                </a:r>
                <a:endParaRPr lang="en-GB" sz="1500" dirty="0"/>
              </a:p>
            </p:txBody>
          </p:sp>
          <p:sp>
            <p:nvSpPr>
              <p:cNvPr id="21" name="Rounded Rectangle 6"/>
              <p:cNvSpPr/>
              <p:nvPr/>
            </p:nvSpPr>
            <p:spPr>
              <a:xfrm>
                <a:off x="5497955" y="955332"/>
                <a:ext cx="1921832" cy="649202"/>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623314" y="3726520"/>
              <a:ext cx="1571900" cy="920298"/>
              <a:chOff x="5544988" y="2470602"/>
              <a:chExt cx="1571900" cy="920298"/>
            </a:xfrm>
          </p:grpSpPr>
          <p:sp>
            <p:nvSpPr>
              <p:cNvPr id="13" name="Rectangle 12"/>
              <p:cNvSpPr/>
              <p:nvPr/>
            </p:nvSpPr>
            <p:spPr>
              <a:xfrm>
                <a:off x="5585699" y="2470602"/>
                <a:ext cx="1531189" cy="784830"/>
              </a:xfrm>
              <a:prstGeom prst="rect">
                <a:avLst/>
              </a:prstGeom>
            </p:spPr>
            <p:txBody>
              <a:bodyPr wrap="square">
                <a:spAutoFit/>
              </a:bodyPr>
              <a:lstStyle/>
              <a:p>
                <a:r>
                  <a:rPr lang="en-US" sz="1500" dirty="0"/>
                  <a:t>001B = Largest GCSE gender gap</a:t>
                </a:r>
                <a:endParaRPr lang="en-GB" sz="1500" dirty="0"/>
              </a:p>
            </p:txBody>
          </p:sp>
          <p:sp>
            <p:nvSpPr>
              <p:cNvPr id="22" name="Rounded Rectangle 6"/>
              <p:cNvSpPr/>
              <p:nvPr/>
            </p:nvSpPr>
            <p:spPr>
              <a:xfrm>
                <a:off x="5544988" y="2479860"/>
                <a:ext cx="1571900" cy="911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8929978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04" y="-466852"/>
            <a:ext cx="8184485" cy="1371600"/>
          </a:xfrm>
        </p:spPr>
        <p:txBody>
          <a:bodyPr>
            <a:normAutofit/>
          </a:bodyPr>
          <a:lstStyle/>
          <a:p>
            <a:r>
              <a:rPr lang="en-US" sz="3600" dirty="0"/>
              <a:t>Understanding the Area: </a:t>
            </a:r>
            <a:r>
              <a:rPr lang="en-US" sz="3600" dirty="0" err="1"/>
              <a:t>lsoa’s</a:t>
            </a:r>
            <a:endParaRPr lang="en-GB" sz="3600" dirty="0"/>
          </a:p>
        </p:txBody>
      </p:sp>
      <p:sp>
        <p:nvSpPr>
          <p:cNvPr id="4" name="Text Placeholder 3"/>
          <p:cNvSpPr>
            <a:spLocks noGrp="1"/>
          </p:cNvSpPr>
          <p:nvPr>
            <p:ph type="body" sz="half" idx="2"/>
          </p:nvPr>
        </p:nvSpPr>
        <p:spPr>
          <a:xfrm>
            <a:off x="157409" y="4139844"/>
            <a:ext cx="9425521" cy="2249250"/>
          </a:xfrm>
        </p:spPr>
        <p:txBody>
          <a:bodyPr>
            <a:normAutofit lnSpcReduction="10000"/>
          </a:bodyPr>
          <a:lstStyle/>
          <a:p>
            <a:r>
              <a:rPr lang="en-US" sz="2000" dirty="0">
                <a:solidFill>
                  <a:schemeClr val="tx1"/>
                </a:solidFill>
              </a:rPr>
              <a:t>Potential insights from this data:</a:t>
            </a:r>
          </a:p>
          <a:p>
            <a:pPr marL="285750" indent="-285750">
              <a:buFont typeface="Arial" panose="020B0604020202020204" pitchFamily="34" charset="0"/>
              <a:buChar char="•"/>
            </a:pPr>
            <a:r>
              <a:rPr lang="en-US" sz="2000" dirty="0">
                <a:solidFill>
                  <a:schemeClr val="tx1"/>
                </a:solidFill>
              </a:rPr>
              <a:t>We can highlight anomalies where performance is above/below other LSOAs in the ward.</a:t>
            </a:r>
          </a:p>
          <a:p>
            <a:pPr marL="285750" indent="-285750">
              <a:buFont typeface="Arial" panose="020B0604020202020204" pitchFamily="34" charset="0"/>
              <a:buChar char="•"/>
            </a:pPr>
            <a:endParaRPr lang="en-US" sz="2000" dirty="0">
              <a:solidFill>
                <a:schemeClr val="tx1"/>
              </a:solidFill>
            </a:endParaRPr>
          </a:p>
          <a:p>
            <a:r>
              <a:rPr lang="en-US" sz="2000" dirty="0">
                <a:solidFill>
                  <a:schemeClr val="tx1"/>
                </a:solidFill>
              </a:rPr>
              <a:t>Rather than providing ‘proof’ of obstacles to WP in relevant wards, they facilitate a focused discussion with local stakeholders. </a:t>
            </a:r>
            <a:endParaRPr lang="en-GB" sz="2000"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634431895"/>
              </p:ext>
            </p:extLst>
          </p:nvPr>
        </p:nvGraphicFramePr>
        <p:xfrm>
          <a:off x="736010" y="1449654"/>
          <a:ext cx="5263515" cy="1650365"/>
        </p:xfrm>
        <a:graphic>
          <a:graphicData uri="http://schemas.openxmlformats.org/drawingml/2006/table">
            <a:tbl>
              <a:tblPr firstRow="1" bandRow="1">
                <a:tableStyleId>{5C22544A-7EE6-4342-B048-85BDC9FD1C3A}</a:tableStyleId>
              </a:tblPr>
              <a:tblGrid>
                <a:gridCol w="785495">
                  <a:extLst>
                    <a:ext uri="{9D8B030D-6E8A-4147-A177-3AD203B41FA5}">
                      <a16:colId xmlns="" xmlns:a16="http://schemas.microsoft.com/office/drawing/2014/main" val="1389238467"/>
                    </a:ext>
                  </a:extLst>
                </a:gridCol>
                <a:gridCol w="1131570">
                  <a:extLst>
                    <a:ext uri="{9D8B030D-6E8A-4147-A177-3AD203B41FA5}">
                      <a16:colId xmlns="" xmlns:a16="http://schemas.microsoft.com/office/drawing/2014/main" val="1800471597"/>
                    </a:ext>
                  </a:extLst>
                </a:gridCol>
                <a:gridCol w="1132205">
                  <a:extLst>
                    <a:ext uri="{9D8B030D-6E8A-4147-A177-3AD203B41FA5}">
                      <a16:colId xmlns="" xmlns:a16="http://schemas.microsoft.com/office/drawing/2014/main" val="2264688251"/>
                    </a:ext>
                  </a:extLst>
                </a:gridCol>
                <a:gridCol w="1132205">
                  <a:extLst>
                    <a:ext uri="{9D8B030D-6E8A-4147-A177-3AD203B41FA5}">
                      <a16:colId xmlns="" xmlns:a16="http://schemas.microsoft.com/office/drawing/2014/main" val="871913056"/>
                    </a:ext>
                  </a:extLst>
                </a:gridCol>
                <a:gridCol w="1082040">
                  <a:extLst>
                    <a:ext uri="{9D8B030D-6E8A-4147-A177-3AD203B41FA5}">
                      <a16:colId xmlns="" xmlns:a16="http://schemas.microsoft.com/office/drawing/2014/main" val="898585638"/>
                    </a:ext>
                  </a:extLst>
                </a:gridCol>
              </a:tblGrid>
              <a:tr h="823595">
                <a:tc>
                  <a:txBody>
                    <a:bodyPr/>
                    <a:lstStyle/>
                    <a:p>
                      <a:pPr marL="0" marR="0">
                        <a:lnSpc>
                          <a:spcPct val="115000"/>
                        </a:lnSpc>
                        <a:spcBef>
                          <a:spcPts val="0"/>
                        </a:spcBef>
                        <a:spcAft>
                          <a:spcPts val="0"/>
                        </a:spcAft>
                      </a:pPr>
                      <a:r>
                        <a:rPr lang="en-GB" sz="1100">
                          <a:effectLst/>
                        </a:rPr>
                        <a:t>LSOA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Not staying on post 16 (2010)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dirty="0">
                          <a:effectLst/>
                        </a:rPr>
                        <a:t>Not entering HE by 21 (2010)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Avg KS2 score (2014)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Avg GCSE points  (2013)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37912183"/>
                  </a:ext>
                </a:extLst>
              </a:tr>
              <a:tr h="275590">
                <a:tc>
                  <a:txBody>
                    <a:bodyPr/>
                    <a:lstStyle/>
                    <a:p>
                      <a:pPr marL="0" marR="0">
                        <a:lnSpc>
                          <a:spcPct val="115000"/>
                        </a:lnSpc>
                        <a:spcBef>
                          <a:spcPts val="0"/>
                        </a:spcBef>
                        <a:spcAft>
                          <a:spcPts val="0"/>
                        </a:spcAft>
                      </a:pPr>
                      <a:r>
                        <a:rPr lang="en-GB" sz="1100">
                          <a:effectLst/>
                        </a:rPr>
                        <a:t> 011D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60%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30.9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312.50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332789377"/>
                  </a:ext>
                </a:extLst>
              </a:tr>
              <a:tr h="275590">
                <a:tc>
                  <a:txBody>
                    <a:bodyPr/>
                    <a:lstStyle/>
                    <a:p>
                      <a:pPr marL="0" marR="0">
                        <a:lnSpc>
                          <a:spcPct val="115000"/>
                        </a:lnSpc>
                        <a:spcBef>
                          <a:spcPts val="0"/>
                        </a:spcBef>
                        <a:spcAft>
                          <a:spcPts val="0"/>
                        </a:spcAft>
                      </a:pPr>
                      <a:r>
                        <a:rPr lang="en-GB" sz="1100">
                          <a:effectLst/>
                        </a:rPr>
                        <a:t> 011E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88%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27.9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285.70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208623295"/>
                  </a:ext>
                </a:extLst>
              </a:tr>
              <a:tr h="275590">
                <a:tc>
                  <a:txBody>
                    <a:bodyPr/>
                    <a:lstStyle/>
                    <a:p>
                      <a:pPr marL="0" marR="0">
                        <a:lnSpc>
                          <a:spcPct val="115000"/>
                        </a:lnSpc>
                        <a:spcBef>
                          <a:spcPts val="0"/>
                        </a:spcBef>
                        <a:spcAft>
                          <a:spcPts val="0"/>
                        </a:spcAft>
                      </a:pPr>
                      <a:r>
                        <a:rPr lang="en-GB" sz="1100">
                          <a:effectLst/>
                        </a:rPr>
                        <a:t> 011F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dirty="0">
                          <a:effectLst/>
                        </a:rPr>
                        <a:t>49%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dirty="0">
                          <a:effectLst/>
                        </a:rPr>
                        <a:t>76%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dirty="0">
                          <a:effectLst/>
                        </a:rPr>
                        <a:t>29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dirty="0">
                          <a:effectLst/>
                        </a:rPr>
                        <a:t>350.40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39343177"/>
                  </a:ext>
                </a:extLst>
              </a:tr>
            </a:tbl>
          </a:graphicData>
        </a:graphic>
      </p:graphicFrame>
      <p:pic>
        <p:nvPicPr>
          <p:cNvPr id="8" name="Picture 7"/>
          <p:cNvPicPr>
            <a:picLocks noChangeAspect="1"/>
          </p:cNvPicPr>
          <p:nvPr/>
        </p:nvPicPr>
        <p:blipFill>
          <a:blip r:embed="rId3"/>
          <a:stretch>
            <a:fillRect/>
          </a:stretch>
        </p:blipFill>
        <p:spPr>
          <a:xfrm>
            <a:off x="10413427" y="5994400"/>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16" name="Group 15"/>
          <p:cNvGrpSpPr/>
          <p:nvPr/>
        </p:nvGrpSpPr>
        <p:grpSpPr>
          <a:xfrm>
            <a:off x="8134349" y="503100"/>
            <a:ext cx="2374062" cy="3873752"/>
            <a:chOff x="401938" y="316468"/>
            <a:chExt cx="3564650" cy="5816431"/>
          </a:xfrm>
        </p:grpSpPr>
        <p:sp>
          <p:nvSpPr>
            <p:cNvPr id="14" name="Rectangle 13"/>
            <p:cNvSpPr/>
            <p:nvPr/>
          </p:nvSpPr>
          <p:spPr>
            <a:xfrm>
              <a:off x="401938" y="5809734"/>
              <a:ext cx="3316934" cy="323165"/>
            </a:xfrm>
            <a:prstGeom prst="rect">
              <a:avLst/>
            </a:prstGeom>
          </p:spPr>
          <p:txBody>
            <a:bodyPr wrap="none">
              <a:spAutoFit/>
            </a:bodyPr>
            <a:lstStyle/>
            <a:p>
              <a:r>
                <a:rPr lang="en-US" sz="1500" dirty="0"/>
                <a:t>HE participation in Newport South</a:t>
              </a:r>
              <a:endParaRPr lang="en-GB" sz="1500" dirty="0"/>
            </a:p>
          </p:txBody>
        </p:sp>
        <p:grpSp>
          <p:nvGrpSpPr>
            <p:cNvPr id="9" name="Group 8"/>
            <p:cNvGrpSpPr/>
            <p:nvPr/>
          </p:nvGrpSpPr>
          <p:grpSpPr>
            <a:xfrm>
              <a:off x="551558" y="316468"/>
              <a:ext cx="3415030" cy="5425440"/>
              <a:chOff x="551558" y="316468"/>
              <a:chExt cx="3415030" cy="5425440"/>
            </a:xfrm>
          </p:grpSpPr>
          <p:pic>
            <p:nvPicPr>
              <p:cNvPr id="10" name="Picture 9"/>
              <p:cNvPicPr/>
              <p:nvPr/>
            </p:nvPicPr>
            <p:blipFill>
              <a:blip r:embed="rId4"/>
              <a:stretch>
                <a:fillRect/>
              </a:stretch>
            </p:blipFill>
            <p:spPr>
              <a:xfrm>
                <a:off x="551558" y="316468"/>
                <a:ext cx="3415030" cy="54254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Rounded Rectangle 11"/>
              <p:cNvSpPr/>
              <p:nvPr/>
            </p:nvSpPr>
            <p:spPr>
              <a:xfrm>
                <a:off x="2369905" y="919542"/>
                <a:ext cx="1106916" cy="4143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432627" y="1495425"/>
                <a:ext cx="1159465" cy="41433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Rounded Rectangle 6"/>
          <p:cNvSpPr/>
          <p:nvPr/>
        </p:nvSpPr>
        <p:spPr>
          <a:xfrm>
            <a:off x="2635805" y="2807727"/>
            <a:ext cx="1155031" cy="28047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6"/>
          <p:cNvSpPr/>
          <p:nvPr/>
        </p:nvSpPr>
        <p:spPr>
          <a:xfrm>
            <a:off x="2635805" y="2540391"/>
            <a:ext cx="1155031" cy="280471"/>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ctor: Elbow 17"/>
          <p:cNvCxnSpPr/>
          <p:nvPr/>
        </p:nvCxnSpPr>
        <p:spPr>
          <a:xfrm rot="10800000" flipH="1">
            <a:off x="2585982" y="1405973"/>
            <a:ext cx="6184984" cy="1254365"/>
          </a:xfrm>
          <a:prstGeom prst="bentConnector3">
            <a:avLst>
              <a:gd name="adj1" fmla="val -14476"/>
            </a:avLst>
          </a:prstGeom>
          <a:ln w="38100">
            <a:solidFill>
              <a:schemeClr val="bg2">
                <a:lumMod val="75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p:cNvCxnSpPr>
            <a:stCxn id="7" idx="3"/>
            <a:endCxn id="12" idx="1"/>
          </p:cNvCxnSpPr>
          <p:nvPr/>
        </p:nvCxnSpPr>
        <p:spPr>
          <a:xfrm flipV="1">
            <a:off x="3790836" y="1042723"/>
            <a:ext cx="5654182" cy="1905240"/>
          </a:xfrm>
          <a:prstGeom prst="bentConnector3">
            <a:avLst>
              <a:gd name="adj1" fmla="val 50000"/>
            </a:avLst>
          </a:prstGeom>
          <a:ln w="38100">
            <a:solidFill>
              <a:schemeClr val="accent6">
                <a:lumMod val="75000"/>
                <a:alpha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6310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32" y="-76238"/>
            <a:ext cx="12391967" cy="847265"/>
          </a:xfrm>
        </p:spPr>
        <p:txBody>
          <a:bodyPr>
            <a:noAutofit/>
          </a:bodyPr>
          <a:lstStyle/>
          <a:p>
            <a:r>
              <a:rPr lang="en-US" sz="3600" dirty="0"/>
              <a:t>Understanding the area: Education outcomes</a:t>
            </a:r>
            <a:endParaRPr lang="en-GB" sz="3600" dirty="0"/>
          </a:p>
        </p:txBody>
      </p:sp>
      <p:sp>
        <p:nvSpPr>
          <p:cNvPr id="4" name="Text Placeholder 3"/>
          <p:cNvSpPr>
            <a:spLocks noGrp="1"/>
          </p:cNvSpPr>
          <p:nvPr>
            <p:ph type="body" sz="half" idx="2"/>
          </p:nvPr>
        </p:nvSpPr>
        <p:spPr>
          <a:xfrm>
            <a:off x="142932" y="4598215"/>
            <a:ext cx="9724967" cy="2091267"/>
          </a:xfrm>
        </p:spPr>
        <p:txBody>
          <a:bodyPr>
            <a:noAutofit/>
          </a:bodyPr>
          <a:lstStyle/>
          <a:p>
            <a:r>
              <a:rPr lang="en-US" sz="2000" dirty="0">
                <a:solidFill>
                  <a:schemeClr val="tx1"/>
                </a:solidFill>
              </a:rPr>
              <a:t>Breaking wards down by LSOA, we can investigate:</a:t>
            </a:r>
          </a:p>
          <a:p>
            <a:pPr marL="285750" indent="-285750">
              <a:buFont typeface="Arial" panose="020B0604020202020204" pitchFamily="34" charset="0"/>
              <a:buChar char="•"/>
            </a:pPr>
            <a:r>
              <a:rPr lang="en-US" sz="2000" dirty="0">
                <a:solidFill>
                  <a:schemeClr val="tx1"/>
                </a:solidFill>
              </a:rPr>
              <a:t>Post GCSE attainment</a:t>
            </a:r>
            <a:endParaRPr lang="en-US" sz="2000" dirty="0">
              <a:solidFill>
                <a:srgbClr val="FF0000"/>
              </a:solidFill>
            </a:endParaRPr>
          </a:p>
          <a:p>
            <a:r>
              <a:rPr lang="en-US" sz="2000" dirty="0">
                <a:solidFill>
                  <a:schemeClr val="tx1"/>
                </a:solidFill>
              </a:rPr>
              <a:t>This shows us where the need to improve performance is most marked.</a:t>
            </a:r>
            <a:endParaRPr lang="en-GB" sz="2000"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33710109"/>
              </p:ext>
            </p:extLst>
          </p:nvPr>
        </p:nvGraphicFramePr>
        <p:xfrm>
          <a:off x="3788935" y="950865"/>
          <a:ext cx="4047616" cy="2540683"/>
        </p:xfrm>
        <a:graphic>
          <a:graphicData uri="http://schemas.openxmlformats.org/drawingml/2006/table">
            <a:tbl>
              <a:tblPr bandRow="1">
                <a:tableStyleId>{5C22544A-7EE6-4342-B048-85BDC9FD1C3A}</a:tableStyleId>
              </a:tblPr>
              <a:tblGrid>
                <a:gridCol w="604041">
                  <a:extLst>
                    <a:ext uri="{9D8B030D-6E8A-4147-A177-3AD203B41FA5}">
                      <a16:colId xmlns="" xmlns:a16="http://schemas.microsoft.com/office/drawing/2014/main" val="2061420754"/>
                    </a:ext>
                  </a:extLst>
                </a:gridCol>
                <a:gridCol w="870172">
                  <a:extLst>
                    <a:ext uri="{9D8B030D-6E8A-4147-A177-3AD203B41FA5}">
                      <a16:colId xmlns="" xmlns:a16="http://schemas.microsoft.com/office/drawing/2014/main" val="3021055131"/>
                    </a:ext>
                  </a:extLst>
                </a:gridCol>
                <a:gridCol w="870660">
                  <a:extLst>
                    <a:ext uri="{9D8B030D-6E8A-4147-A177-3AD203B41FA5}">
                      <a16:colId xmlns="" xmlns:a16="http://schemas.microsoft.com/office/drawing/2014/main" val="1103257176"/>
                    </a:ext>
                  </a:extLst>
                </a:gridCol>
                <a:gridCol w="870660">
                  <a:extLst>
                    <a:ext uri="{9D8B030D-6E8A-4147-A177-3AD203B41FA5}">
                      <a16:colId xmlns="" xmlns:a16="http://schemas.microsoft.com/office/drawing/2014/main" val="1892582885"/>
                    </a:ext>
                  </a:extLst>
                </a:gridCol>
                <a:gridCol w="832083">
                  <a:extLst>
                    <a:ext uri="{9D8B030D-6E8A-4147-A177-3AD203B41FA5}">
                      <a16:colId xmlns="" xmlns:a16="http://schemas.microsoft.com/office/drawing/2014/main" val="3899905459"/>
                    </a:ext>
                  </a:extLst>
                </a:gridCol>
              </a:tblGrid>
              <a:tr h="633340">
                <a:tc>
                  <a:txBody>
                    <a:bodyPr/>
                    <a:lstStyle/>
                    <a:p>
                      <a:pPr marL="0" marR="0">
                        <a:lnSpc>
                          <a:spcPct val="115000"/>
                        </a:lnSpc>
                        <a:spcBef>
                          <a:spcPts val="0"/>
                        </a:spcBef>
                        <a:spcAft>
                          <a:spcPts val="0"/>
                        </a:spcAft>
                      </a:pPr>
                      <a:r>
                        <a:rPr lang="en-GB" sz="800">
                          <a:effectLst/>
                        </a:rPr>
                        <a:t>LSOA</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nSpc>
                          <a:spcPct val="115000"/>
                        </a:lnSpc>
                        <a:spcBef>
                          <a:spcPts val="0"/>
                        </a:spcBef>
                        <a:spcAft>
                          <a:spcPts val="0"/>
                        </a:spcAft>
                      </a:pPr>
                      <a:r>
                        <a:rPr lang="en-GB" sz="800" dirty="0">
                          <a:effectLst/>
                        </a:rPr>
                        <a:t>Not staying on post 16 (2010)</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nSpc>
                          <a:spcPct val="115000"/>
                        </a:lnSpc>
                        <a:spcBef>
                          <a:spcPts val="0"/>
                        </a:spcBef>
                        <a:spcAft>
                          <a:spcPts val="0"/>
                        </a:spcAft>
                      </a:pPr>
                      <a:r>
                        <a:rPr lang="en-GB" sz="800">
                          <a:effectLst/>
                        </a:rPr>
                        <a:t>Not entering HE by 21 (2010)</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nSpc>
                          <a:spcPct val="115000"/>
                        </a:lnSpc>
                        <a:spcBef>
                          <a:spcPts val="0"/>
                        </a:spcBef>
                        <a:spcAft>
                          <a:spcPts val="0"/>
                        </a:spcAft>
                      </a:pPr>
                      <a:r>
                        <a:rPr lang="en-GB" sz="800" dirty="0" err="1">
                          <a:effectLst/>
                        </a:rPr>
                        <a:t>Avg</a:t>
                      </a:r>
                      <a:r>
                        <a:rPr lang="en-GB" sz="800" dirty="0">
                          <a:effectLst/>
                        </a:rPr>
                        <a:t> KS2 score (2014)</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nSpc>
                          <a:spcPct val="115000"/>
                        </a:lnSpc>
                        <a:spcBef>
                          <a:spcPts val="0"/>
                        </a:spcBef>
                        <a:spcAft>
                          <a:spcPts val="0"/>
                        </a:spcAft>
                      </a:pPr>
                      <a:r>
                        <a:rPr lang="en-GB" sz="800">
                          <a:effectLst/>
                        </a:rPr>
                        <a:t>Avg GCSE points  (2013)</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extLst>
                  <a:ext uri="{0D108BD9-81ED-4DB2-BD59-A6C34878D82A}">
                    <a16:rowId xmlns="" xmlns:a16="http://schemas.microsoft.com/office/drawing/2014/main" val="3054357631"/>
                  </a:ext>
                </a:extLst>
              </a:tr>
              <a:tr h="211927">
                <a:tc>
                  <a:txBody>
                    <a:bodyPr/>
                    <a:lstStyle/>
                    <a:p>
                      <a:pPr marL="0" marR="0">
                        <a:lnSpc>
                          <a:spcPct val="115000"/>
                        </a:lnSpc>
                        <a:spcBef>
                          <a:spcPts val="0"/>
                        </a:spcBef>
                        <a:spcAft>
                          <a:spcPts val="0"/>
                        </a:spcAft>
                      </a:pPr>
                      <a:r>
                        <a:rPr lang="en-GB" sz="800">
                          <a:effectLst/>
                        </a:rPr>
                        <a:t> 001A</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28%</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92%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dirty="0">
                          <a:effectLst/>
                        </a:rPr>
                        <a:t>27.6</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326.5</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extLst>
                  <a:ext uri="{0D108BD9-81ED-4DB2-BD59-A6C34878D82A}">
                    <a16:rowId xmlns="" xmlns:a16="http://schemas.microsoft.com/office/drawing/2014/main" val="3938574531"/>
                  </a:ext>
                </a:extLst>
              </a:tr>
              <a:tr h="211927">
                <a:tc>
                  <a:txBody>
                    <a:bodyPr/>
                    <a:lstStyle/>
                    <a:p>
                      <a:pPr marL="0" marR="0">
                        <a:lnSpc>
                          <a:spcPct val="115000"/>
                        </a:lnSpc>
                        <a:spcBef>
                          <a:spcPts val="0"/>
                        </a:spcBef>
                        <a:spcAft>
                          <a:spcPts val="0"/>
                        </a:spcAft>
                      </a:pPr>
                      <a:r>
                        <a:rPr lang="en-GB" sz="800">
                          <a:effectLst/>
                        </a:rPr>
                        <a:t> 001B</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30%</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93%</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dirty="0">
                          <a:effectLst/>
                        </a:rPr>
                        <a:t>27.6</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278.3</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extLst>
                  <a:ext uri="{0D108BD9-81ED-4DB2-BD59-A6C34878D82A}">
                    <a16:rowId xmlns="" xmlns:a16="http://schemas.microsoft.com/office/drawing/2014/main" val="981225448"/>
                  </a:ext>
                </a:extLst>
              </a:tr>
              <a:tr h="211927">
                <a:tc>
                  <a:txBody>
                    <a:bodyPr/>
                    <a:lstStyle/>
                    <a:p>
                      <a:pPr marL="0" marR="0">
                        <a:lnSpc>
                          <a:spcPct val="115000"/>
                        </a:lnSpc>
                        <a:spcBef>
                          <a:spcPts val="0"/>
                        </a:spcBef>
                        <a:spcAft>
                          <a:spcPts val="0"/>
                        </a:spcAft>
                      </a:pPr>
                      <a:r>
                        <a:rPr lang="en-GB" sz="800">
                          <a:effectLst/>
                        </a:rPr>
                        <a:t> 001C</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17%</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92%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26.9</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286.2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extLst>
                  <a:ext uri="{0D108BD9-81ED-4DB2-BD59-A6C34878D82A}">
                    <a16:rowId xmlns="" xmlns:a16="http://schemas.microsoft.com/office/drawing/2014/main" val="931582404"/>
                  </a:ext>
                </a:extLst>
              </a:tr>
              <a:tr h="211927">
                <a:tc>
                  <a:txBody>
                    <a:bodyPr/>
                    <a:lstStyle/>
                    <a:p>
                      <a:pPr marL="0" marR="0">
                        <a:lnSpc>
                          <a:spcPct val="115000"/>
                        </a:lnSpc>
                        <a:spcBef>
                          <a:spcPts val="0"/>
                        </a:spcBef>
                        <a:spcAft>
                          <a:spcPts val="0"/>
                        </a:spcAft>
                      </a:pPr>
                      <a:r>
                        <a:rPr lang="en-GB" sz="800">
                          <a:effectLst/>
                        </a:rPr>
                        <a:t> 001D</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24%</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91%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26.8</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258</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extLst>
                  <a:ext uri="{0D108BD9-81ED-4DB2-BD59-A6C34878D82A}">
                    <a16:rowId xmlns="" xmlns:a16="http://schemas.microsoft.com/office/drawing/2014/main" val="586755234"/>
                  </a:ext>
                </a:extLst>
              </a:tr>
              <a:tr h="211927">
                <a:tc>
                  <a:txBody>
                    <a:bodyPr/>
                    <a:lstStyle/>
                    <a:p>
                      <a:pPr marL="0" marR="0">
                        <a:lnSpc>
                          <a:spcPct val="115000"/>
                        </a:lnSpc>
                        <a:spcBef>
                          <a:spcPts val="0"/>
                        </a:spcBef>
                        <a:spcAft>
                          <a:spcPts val="0"/>
                        </a:spcAft>
                      </a:pPr>
                      <a:r>
                        <a:rPr lang="en-GB" sz="800" dirty="0">
                          <a:effectLst/>
                        </a:rPr>
                        <a:t> 001E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22%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91%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27.7</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273.6</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extLst>
                  <a:ext uri="{0D108BD9-81ED-4DB2-BD59-A6C34878D82A}">
                    <a16:rowId xmlns="" xmlns:a16="http://schemas.microsoft.com/office/drawing/2014/main" val="3169387821"/>
                  </a:ext>
                </a:extLst>
              </a:tr>
              <a:tr h="211927">
                <a:tc>
                  <a:txBody>
                    <a:bodyPr/>
                    <a:lstStyle/>
                    <a:p>
                      <a:pPr marL="0" marR="0">
                        <a:lnSpc>
                          <a:spcPct val="115000"/>
                        </a:lnSpc>
                        <a:spcBef>
                          <a:spcPts val="0"/>
                        </a:spcBef>
                        <a:spcAft>
                          <a:spcPts val="0"/>
                        </a:spcAft>
                      </a:pPr>
                      <a:r>
                        <a:rPr lang="en-GB" sz="800">
                          <a:effectLst/>
                        </a:rPr>
                        <a:t> 002D</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34%</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94%</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27.8</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292.7</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extLst>
                  <a:ext uri="{0D108BD9-81ED-4DB2-BD59-A6C34878D82A}">
                    <a16:rowId xmlns="" xmlns:a16="http://schemas.microsoft.com/office/drawing/2014/main" val="3589177842"/>
                  </a:ext>
                </a:extLst>
              </a:tr>
              <a:tr h="211927">
                <a:tc>
                  <a:txBody>
                    <a:bodyPr/>
                    <a:lstStyle/>
                    <a:p>
                      <a:pPr marL="0" marR="0">
                        <a:lnSpc>
                          <a:spcPct val="115000"/>
                        </a:lnSpc>
                        <a:spcBef>
                          <a:spcPts val="0"/>
                        </a:spcBef>
                        <a:spcAft>
                          <a:spcPts val="0"/>
                        </a:spcAft>
                      </a:pPr>
                      <a:r>
                        <a:rPr lang="en-GB" sz="800">
                          <a:effectLst/>
                        </a:rPr>
                        <a:t> 004B</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14%</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71%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28.2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317.9</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extLst>
                  <a:ext uri="{0D108BD9-81ED-4DB2-BD59-A6C34878D82A}">
                    <a16:rowId xmlns="" xmlns:a16="http://schemas.microsoft.com/office/drawing/2014/main" val="1431554051"/>
                  </a:ext>
                </a:extLst>
              </a:tr>
              <a:tr h="211927">
                <a:tc>
                  <a:txBody>
                    <a:bodyPr/>
                    <a:lstStyle/>
                    <a:p>
                      <a:pPr marL="0" marR="0">
                        <a:lnSpc>
                          <a:spcPct val="115000"/>
                        </a:lnSpc>
                        <a:spcBef>
                          <a:spcPts val="0"/>
                        </a:spcBef>
                        <a:spcAft>
                          <a:spcPts val="0"/>
                        </a:spcAft>
                      </a:pPr>
                      <a:r>
                        <a:rPr lang="en-GB" sz="800">
                          <a:effectLst/>
                        </a:rPr>
                        <a:t> 004C</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20%</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77%</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25.1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313.1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extLst>
                  <a:ext uri="{0D108BD9-81ED-4DB2-BD59-A6C34878D82A}">
                    <a16:rowId xmlns="" xmlns:a16="http://schemas.microsoft.com/office/drawing/2014/main" val="3309364116"/>
                  </a:ext>
                </a:extLst>
              </a:tr>
              <a:tr h="211927">
                <a:tc>
                  <a:txBody>
                    <a:bodyPr/>
                    <a:lstStyle/>
                    <a:p>
                      <a:pPr marL="0" marR="0">
                        <a:lnSpc>
                          <a:spcPct val="115000"/>
                        </a:lnSpc>
                        <a:spcBef>
                          <a:spcPts val="0"/>
                        </a:spcBef>
                        <a:spcAft>
                          <a:spcPts val="0"/>
                        </a:spcAft>
                      </a:pPr>
                      <a:r>
                        <a:rPr lang="en-GB" sz="800">
                          <a:effectLst/>
                        </a:rPr>
                        <a:t> 004D</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40%</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76%</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a:effectLst/>
                        </a:rPr>
                        <a:t>28.7</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tc>
                  <a:txBody>
                    <a:bodyPr/>
                    <a:lstStyle/>
                    <a:p>
                      <a:pPr marL="0" marR="0" algn="r">
                        <a:lnSpc>
                          <a:spcPct val="115000"/>
                        </a:lnSpc>
                        <a:spcBef>
                          <a:spcPts val="0"/>
                        </a:spcBef>
                        <a:spcAft>
                          <a:spcPts val="0"/>
                        </a:spcAft>
                      </a:pPr>
                      <a:r>
                        <a:rPr lang="en-GB" sz="800" dirty="0">
                          <a:effectLst/>
                        </a:rPr>
                        <a:t>285.1</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737" marR="52737" marT="0" marB="0"/>
                </a:tc>
                <a:extLst>
                  <a:ext uri="{0D108BD9-81ED-4DB2-BD59-A6C34878D82A}">
                    <a16:rowId xmlns="" xmlns:a16="http://schemas.microsoft.com/office/drawing/2014/main" val="1449389036"/>
                  </a:ext>
                </a:extLst>
              </a:tr>
            </a:tbl>
          </a:graphicData>
        </a:graphic>
      </p:graphicFrame>
      <p:pic>
        <p:nvPicPr>
          <p:cNvPr id="7" name="Picture 6"/>
          <p:cNvPicPr>
            <a:picLocks noChangeAspect="1"/>
          </p:cNvPicPr>
          <p:nvPr/>
        </p:nvPicPr>
        <p:blipFill>
          <a:blip r:embed="rId3"/>
          <a:stretch>
            <a:fillRect/>
          </a:stretch>
        </p:blipFill>
        <p:spPr>
          <a:xfrm>
            <a:off x="10413427" y="5994400"/>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4" name="Rectangle 13"/>
          <p:cNvSpPr/>
          <p:nvPr/>
        </p:nvSpPr>
        <p:spPr>
          <a:xfrm>
            <a:off x="3890816" y="3633547"/>
            <a:ext cx="2839829" cy="784830"/>
          </a:xfrm>
          <a:prstGeom prst="rect">
            <a:avLst/>
          </a:prstGeom>
        </p:spPr>
        <p:txBody>
          <a:bodyPr wrap="square">
            <a:spAutoFit/>
          </a:bodyPr>
          <a:lstStyle/>
          <a:p>
            <a:r>
              <a:rPr lang="en-US" sz="1500" dirty="0"/>
              <a:t>004C &amp; 004D = Equal GCSEs, different rates not entering HE by 21.</a:t>
            </a:r>
            <a:endParaRPr lang="en-GB" sz="1500" dirty="0"/>
          </a:p>
        </p:txBody>
      </p:sp>
      <p:sp>
        <p:nvSpPr>
          <p:cNvPr id="15" name="Rounded Rectangle 6"/>
          <p:cNvSpPr/>
          <p:nvPr/>
        </p:nvSpPr>
        <p:spPr>
          <a:xfrm>
            <a:off x="7011273" y="1979149"/>
            <a:ext cx="825277" cy="239123"/>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6"/>
          <p:cNvSpPr/>
          <p:nvPr/>
        </p:nvSpPr>
        <p:spPr>
          <a:xfrm>
            <a:off x="7011273" y="3263450"/>
            <a:ext cx="825278" cy="228098"/>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6"/>
          <p:cNvSpPr/>
          <p:nvPr/>
        </p:nvSpPr>
        <p:spPr>
          <a:xfrm>
            <a:off x="5268444" y="3263449"/>
            <a:ext cx="875325" cy="228099"/>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6"/>
          <p:cNvSpPr/>
          <p:nvPr/>
        </p:nvSpPr>
        <p:spPr>
          <a:xfrm>
            <a:off x="5268444" y="1987596"/>
            <a:ext cx="875324" cy="239123"/>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6"/>
          <p:cNvSpPr/>
          <p:nvPr/>
        </p:nvSpPr>
        <p:spPr>
          <a:xfrm>
            <a:off x="3806245" y="3633546"/>
            <a:ext cx="2924399" cy="784831"/>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02578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066" y="-532769"/>
            <a:ext cx="10101361" cy="1371600"/>
          </a:xfrm>
        </p:spPr>
        <p:txBody>
          <a:bodyPr>
            <a:normAutofit/>
          </a:bodyPr>
          <a:lstStyle/>
          <a:p>
            <a:r>
              <a:rPr lang="en-US" sz="3600" dirty="0"/>
              <a:t>Understanding the Area: </a:t>
            </a:r>
            <a:r>
              <a:rPr lang="en-US" sz="3600" dirty="0" err="1"/>
              <a:t>lsoa’s</a:t>
            </a:r>
            <a:endParaRPr lang="en-GB" sz="3600" dirty="0"/>
          </a:p>
        </p:txBody>
      </p:sp>
      <p:sp>
        <p:nvSpPr>
          <p:cNvPr id="4" name="Text Placeholder 3"/>
          <p:cNvSpPr>
            <a:spLocks noGrp="1"/>
          </p:cNvSpPr>
          <p:nvPr>
            <p:ph type="body" sz="half" idx="2"/>
          </p:nvPr>
        </p:nvSpPr>
        <p:spPr>
          <a:xfrm>
            <a:off x="312066" y="4335076"/>
            <a:ext cx="9479634" cy="2091267"/>
          </a:xfrm>
        </p:spPr>
        <p:txBody>
          <a:bodyPr>
            <a:noAutofit/>
          </a:bodyPr>
          <a:lstStyle/>
          <a:p>
            <a:r>
              <a:rPr lang="en-US" sz="2000" dirty="0">
                <a:solidFill>
                  <a:schemeClr val="tx1"/>
                </a:solidFill>
              </a:rPr>
              <a:t>Potential insights from this data:</a:t>
            </a:r>
          </a:p>
          <a:p>
            <a:pPr marL="285750" indent="-285750">
              <a:buFont typeface="Arial" panose="020B0604020202020204" pitchFamily="34" charset="0"/>
              <a:buChar char="•"/>
            </a:pPr>
            <a:r>
              <a:rPr lang="en-US" sz="2000" dirty="0">
                <a:solidFill>
                  <a:schemeClr val="tx1"/>
                </a:solidFill>
              </a:rPr>
              <a:t>We can highlight the areas where our ‘low participation characteristics’ are strongest. </a:t>
            </a:r>
            <a:endParaRPr lang="en-GB" sz="2000" dirty="0">
              <a:solidFill>
                <a:schemeClr val="tx1"/>
              </a:solidFill>
            </a:endParaRPr>
          </a:p>
        </p:txBody>
      </p:sp>
      <p:grpSp>
        <p:nvGrpSpPr>
          <p:cNvPr id="5" name="Group 4"/>
          <p:cNvGrpSpPr/>
          <p:nvPr/>
        </p:nvGrpSpPr>
        <p:grpSpPr>
          <a:xfrm>
            <a:off x="6584743" y="1581150"/>
            <a:ext cx="5313686" cy="2543740"/>
            <a:chOff x="312067" y="3689247"/>
            <a:chExt cx="6315745" cy="3023441"/>
          </a:xfrm>
        </p:grpSpPr>
        <p:pic>
          <p:nvPicPr>
            <p:cNvPr id="12"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067" y="3689247"/>
              <a:ext cx="4642183" cy="2628451"/>
            </a:xfrm>
            <a:prstGeom prst="rect">
              <a:avLst/>
            </a:prstGeom>
            <a:ln w="25400">
              <a:solidFill>
                <a:schemeClr val="tx1"/>
              </a:solidFill>
            </a:ln>
            <a:effectLst>
              <a:outerShdw blurRad="50800" dist="38100" dir="2700000" algn="tl" rotWithShape="0">
                <a:prstClr val="black">
                  <a:alpha val="40000"/>
                </a:prstClr>
              </a:outerShdw>
            </a:effectLst>
          </p:spPr>
        </p:pic>
        <p:pic>
          <p:nvPicPr>
            <p:cNvPr id="13" name="Picture 12"/>
            <p:cNvPicPr>
              <a:picLocks noChangeAspect="1"/>
            </p:cNvPicPr>
            <p:nvPr/>
          </p:nvPicPr>
          <p:blipFill rotWithShape="1">
            <a:blip r:embed="rId4"/>
            <a:srcRect t="11181" r="31691"/>
            <a:stretch/>
          </p:blipFill>
          <p:spPr>
            <a:xfrm>
              <a:off x="4651392" y="4517497"/>
              <a:ext cx="1976420" cy="1800200"/>
            </a:xfrm>
            <a:prstGeom prst="rect">
              <a:avLst/>
            </a:prstGeom>
          </p:spPr>
        </p:pic>
        <p:sp>
          <p:nvSpPr>
            <p:cNvPr id="14" name="Rectangle 13"/>
            <p:cNvSpPr/>
            <p:nvPr/>
          </p:nvSpPr>
          <p:spPr>
            <a:xfrm>
              <a:off x="312067" y="6389523"/>
              <a:ext cx="2550698" cy="323165"/>
            </a:xfrm>
            <a:prstGeom prst="rect">
              <a:avLst/>
            </a:prstGeom>
          </p:spPr>
          <p:txBody>
            <a:bodyPr wrap="none">
              <a:spAutoFit/>
            </a:bodyPr>
            <a:lstStyle/>
            <a:p>
              <a:r>
                <a:rPr lang="en-US" sz="1500" dirty="0"/>
                <a:t>Social housing in Alamein</a:t>
              </a:r>
              <a:endParaRPr lang="en-GB" sz="1500" dirty="0"/>
            </a:p>
          </p:txBody>
        </p:sp>
      </p:grpSp>
      <p:grpSp>
        <p:nvGrpSpPr>
          <p:cNvPr id="6" name="Group 5"/>
          <p:cNvGrpSpPr/>
          <p:nvPr/>
        </p:nvGrpSpPr>
        <p:grpSpPr>
          <a:xfrm>
            <a:off x="890877" y="1102956"/>
            <a:ext cx="5376573" cy="2689612"/>
            <a:chOff x="312066" y="206520"/>
            <a:chExt cx="6315746" cy="3159430"/>
          </a:xfrm>
        </p:grpSpPr>
        <p:pic>
          <p:nvPicPr>
            <p:cNvPr id="10"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068" y="737500"/>
              <a:ext cx="4642182" cy="2628450"/>
            </a:xfrm>
            <a:prstGeom prst="rect">
              <a:avLst/>
            </a:prstGeom>
            <a:ln w="25400">
              <a:solidFill>
                <a:schemeClr val="tx1"/>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6"/>
            <a:stretch>
              <a:fillRect/>
            </a:stretch>
          </p:blipFill>
          <p:spPr>
            <a:xfrm>
              <a:off x="4582106" y="1587721"/>
              <a:ext cx="2045706" cy="1778229"/>
            </a:xfrm>
            <a:prstGeom prst="rect">
              <a:avLst/>
            </a:prstGeom>
          </p:spPr>
        </p:pic>
        <p:sp>
          <p:nvSpPr>
            <p:cNvPr id="15" name="Rectangle 14"/>
            <p:cNvSpPr/>
            <p:nvPr/>
          </p:nvSpPr>
          <p:spPr>
            <a:xfrm>
              <a:off x="312066" y="206520"/>
              <a:ext cx="217000" cy="379615"/>
            </a:xfrm>
            <a:prstGeom prst="rect">
              <a:avLst/>
            </a:prstGeom>
          </p:spPr>
          <p:txBody>
            <a:bodyPr wrap="none">
              <a:spAutoFit/>
            </a:bodyPr>
            <a:lstStyle/>
            <a:p>
              <a:endParaRPr lang="en-GB" sz="1500" dirty="0"/>
            </a:p>
          </p:txBody>
        </p:sp>
      </p:grpSp>
      <p:pic>
        <p:nvPicPr>
          <p:cNvPr id="16" name="Picture 15"/>
          <p:cNvPicPr>
            <a:picLocks noChangeAspect="1"/>
          </p:cNvPicPr>
          <p:nvPr/>
        </p:nvPicPr>
        <p:blipFill>
          <a:blip r:embed="rId7"/>
          <a:stretch>
            <a:fillRect/>
          </a:stretch>
        </p:blipFill>
        <p:spPr>
          <a:xfrm>
            <a:off x="10413427" y="5994400"/>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Rectangle 6"/>
          <p:cNvSpPr/>
          <p:nvPr/>
        </p:nvSpPr>
        <p:spPr>
          <a:xfrm>
            <a:off x="806980" y="3863089"/>
            <a:ext cx="4589718" cy="323165"/>
          </a:xfrm>
          <a:prstGeom prst="rect">
            <a:avLst/>
          </a:prstGeom>
        </p:spPr>
        <p:txBody>
          <a:bodyPr wrap="none">
            <a:spAutoFit/>
          </a:bodyPr>
          <a:lstStyle/>
          <a:p>
            <a:r>
              <a:rPr lang="en-US" sz="1500" dirty="0"/>
              <a:t>Non-degree holding adults (post 21) in Alamein</a:t>
            </a:r>
            <a:endParaRPr lang="en-GB" sz="1500" dirty="0"/>
          </a:p>
        </p:txBody>
      </p:sp>
    </p:spTree>
    <p:extLst>
      <p:ext uri="{BB962C8B-B14F-4D97-AF65-F5344CB8AC3E}">
        <p14:creationId xmlns:p14="http://schemas.microsoft.com/office/powerpoint/2010/main" val="34420012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HEFCE ‘Participation GAPS’</a:t>
            </a:r>
            <a:endParaRPr lang="en-US" dirty="0"/>
          </a:p>
        </p:txBody>
      </p:sp>
      <p:sp>
        <p:nvSpPr>
          <p:cNvPr id="3" name="Content Placeholder 2"/>
          <p:cNvSpPr>
            <a:spLocks noGrp="1"/>
          </p:cNvSpPr>
          <p:nvPr>
            <p:ph idx="1"/>
          </p:nvPr>
        </p:nvSpPr>
        <p:spPr/>
        <p:txBody>
          <a:bodyPr/>
          <a:lstStyle/>
          <a:p>
            <a:r>
              <a:rPr lang="en-US" dirty="0">
                <a:hlinkClick r:id="rId3"/>
              </a:rPr>
              <a:t>http://www.hefce.ac.uk/analysis/yp/gaps</a:t>
            </a:r>
            <a:r>
              <a:rPr lang="en-US" dirty="0" smtClean="0">
                <a:hlinkClick r:id="rId3"/>
              </a:rPr>
              <a:t>/</a:t>
            </a:r>
            <a:endParaRPr lang="en-US" dirty="0" smtClean="0"/>
          </a:p>
          <a:p>
            <a:endParaRPr lang="en-US" dirty="0"/>
          </a:p>
        </p:txBody>
      </p:sp>
    </p:spTree>
    <p:extLst>
      <p:ext uri="{BB962C8B-B14F-4D97-AF65-F5344CB8AC3E}">
        <p14:creationId xmlns:p14="http://schemas.microsoft.com/office/powerpoint/2010/main" val="23671649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20" y="-190500"/>
            <a:ext cx="9307429" cy="1143000"/>
          </a:xfrm>
        </p:spPr>
        <p:txBody>
          <a:bodyPr>
            <a:noAutofit/>
          </a:bodyPr>
          <a:lstStyle/>
          <a:p>
            <a:r>
              <a:rPr lang="en-US" sz="3600" dirty="0"/>
              <a:t>Understanding the area: Schools </a:t>
            </a:r>
            <a:endParaRPr lang="en-GB" sz="3600" dirty="0"/>
          </a:p>
        </p:txBody>
      </p:sp>
      <p:sp>
        <p:nvSpPr>
          <p:cNvPr id="4" name="Text Placeholder 3"/>
          <p:cNvSpPr>
            <a:spLocks noGrp="1"/>
          </p:cNvSpPr>
          <p:nvPr>
            <p:ph type="body" sz="half" idx="2"/>
          </p:nvPr>
        </p:nvSpPr>
        <p:spPr>
          <a:xfrm>
            <a:off x="198520" y="1348316"/>
            <a:ext cx="9974179" cy="2048933"/>
          </a:xfrm>
        </p:spPr>
        <p:txBody>
          <a:bodyPr>
            <a:noAutofit/>
          </a:bodyPr>
          <a:lstStyle/>
          <a:p>
            <a:r>
              <a:rPr lang="en-US" sz="2000" dirty="0">
                <a:solidFill>
                  <a:schemeClr val="tx1"/>
                </a:solidFill>
              </a:rPr>
              <a:t>Open source data does not allow us to identify the passage of individual students through schools and college. We therefore:</a:t>
            </a:r>
          </a:p>
          <a:p>
            <a:pPr marL="342900" indent="-342900">
              <a:buFont typeface="Arial" panose="020B0604020202020204" pitchFamily="34" charset="0"/>
              <a:buChar char="•"/>
            </a:pPr>
            <a:r>
              <a:rPr lang="en-US" sz="2000" dirty="0">
                <a:solidFill>
                  <a:schemeClr val="tx1"/>
                </a:solidFill>
              </a:rPr>
              <a:t>Cannot relate this local performance to the outcomes of schools and colleges.</a:t>
            </a:r>
          </a:p>
          <a:p>
            <a:pPr marL="342900" indent="-342900">
              <a:buFont typeface="Arial" panose="020B0604020202020204" pitchFamily="34" charset="0"/>
              <a:buChar char="•"/>
            </a:pPr>
            <a:r>
              <a:rPr lang="en-US" sz="2000" dirty="0">
                <a:solidFill>
                  <a:schemeClr val="tx1"/>
                </a:solidFill>
              </a:rPr>
              <a:t>Cannot establish how each local cohort performs in an individual school or college.</a:t>
            </a:r>
            <a:endParaRPr lang="en-GB" sz="2000" dirty="0">
              <a:solidFill>
                <a:schemeClr val="tx1"/>
              </a:solidFill>
            </a:endParaRPr>
          </a:p>
        </p:txBody>
      </p:sp>
      <p:pic>
        <p:nvPicPr>
          <p:cNvPr id="5" name="Picture 4"/>
          <p:cNvPicPr>
            <a:picLocks noChangeAspect="1"/>
          </p:cNvPicPr>
          <p:nvPr/>
        </p:nvPicPr>
        <p:blipFill>
          <a:blip r:embed="rId3"/>
          <a:stretch>
            <a:fillRect/>
          </a:stretch>
        </p:blipFill>
        <p:spPr>
          <a:xfrm>
            <a:off x="10413427" y="5994400"/>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8057329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nvPr>
        </p:nvSpPr>
        <p:spPr bwMode="white">
          <a:xfrm>
            <a:off x="0" y="0"/>
            <a:ext cx="12192000" cy="6858000"/>
          </a:xfrm>
          <a:prstGeom prst="rect">
            <a:avLst/>
          </a:prstGeom>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ln>
            <a:noFill/>
          </a:ln>
          <a:effectLst/>
        </p:spPr>
      </p:sp>
      <p:grpSp>
        <p:nvGrpSpPr>
          <p:cNvPr id="9" name="Group 8"/>
          <p:cNvGrpSpPr>
            <a:grpSpLocks noGrp="1" noUngrp="1" noRot="1" noChangeAspect="1" noMove="1" noResize="1"/>
          </p:cNvGrpSpPr>
          <p:nvPr>
            <p:extLst/>
          </p:nvPr>
        </p:nvGrpSpPr>
        <p:grpSpPr>
          <a:xfrm>
            <a:off x="9206969" y="2963333"/>
            <a:ext cx="2981858" cy="3208867"/>
            <a:chOff x="9206969" y="2963333"/>
            <a:chExt cx="2981858" cy="3208867"/>
          </a:xfrm>
        </p:grpSpPr>
        <p:cxnSp>
          <p:nvCxnSpPr>
            <p:cNvPr id="10" name="Straight Connector 9"/>
            <p:cNvCxnSpPr/>
            <p:nvPr>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5" name="Rectangle 14"/>
          <p:cNvSpPr>
            <a:spLocks noGrp="1" noRot="1" noChangeAspect="1" noMove="1" noResize="1" noEditPoints="1" noAdjustHandles="1" noChangeArrowheads="1" noChangeShapeType="1" noTextEdit="1"/>
          </p:cNvSpPr>
          <p:nvPr>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grpSp>
        <p:nvGrpSpPr>
          <p:cNvPr id="16" name="Group 15"/>
          <p:cNvGrpSpPr>
            <a:grpSpLocks noGrp="1" noUngrp="1" noRot="1" noChangeAspect="1" noMove="1" noResize="1"/>
          </p:cNvGrpSpPr>
          <p:nvPr>
            <p:extLst/>
          </p:nvPr>
        </p:nvGrpSpPr>
        <p:grpSpPr>
          <a:xfrm>
            <a:off x="9206969" y="2963333"/>
            <a:ext cx="2981858" cy="3208867"/>
            <a:chOff x="9206969" y="2963333"/>
            <a:chExt cx="2981858" cy="3208867"/>
          </a:xfrm>
        </p:grpSpPr>
        <p:cxnSp>
          <p:nvCxnSpPr>
            <p:cNvPr id="17" name="Straight Connector 16"/>
            <p:cNvCxnSpPr/>
            <p:nvPr>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1982" r="23185" b="-2"/>
          <a:stretch/>
        </p:blipFill>
        <p:spPr>
          <a:xfrm>
            <a:off x="187351" y="1090127"/>
            <a:ext cx="2545030" cy="26224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itle 1"/>
          <p:cNvSpPr>
            <a:spLocks noGrp="1"/>
          </p:cNvSpPr>
          <p:nvPr>
            <p:ph type="title"/>
          </p:nvPr>
        </p:nvSpPr>
        <p:spPr>
          <a:xfrm>
            <a:off x="194622" y="-91944"/>
            <a:ext cx="9007902" cy="1507067"/>
          </a:xfrm>
        </p:spPr>
        <p:txBody>
          <a:bodyPr vert="horz" lIns="91440" tIns="45720" rIns="91440" bIns="45720" rtlCol="0" anchor="ctr">
            <a:normAutofit/>
          </a:bodyPr>
          <a:lstStyle/>
          <a:p>
            <a:r>
              <a:rPr lang="en-US" sz="3600" dirty="0"/>
              <a:t>Understanding the area: Schools </a:t>
            </a:r>
          </a:p>
        </p:txBody>
      </p:sp>
      <p:sp>
        <p:nvSpPr>
          <p:cNvPr id="4" name="Text Placeholder 3"/>
          <p:cNvSpPr>
            <a:spLocks noGrp="1"/>
          </p:cNvSpPr>
          <p:nvPr>
            <p:ph type="body" sz="half" idx="2"/>
          </p:nvPr>
        </p:nvSpPr>
        <p:spPr>
          <a:xfrm>
            <a:off x="194622" y="4430929"/>
            <a:ext cx="7157709" cy="1667933"/>
          </a:xfrm>
        </p:spPr>
        <p:txBody>
          <a:bodyPr vert="horz" lIns="91440" tIns="45720" rIns="91440" bIns="45720" rtlCol="0" anchor="ctr">
            <a:normAutofit/>
          </a:bodyPr>
          <a:lstStyle/>
          <a:p>
            <a:r>
              <a:rPr lang="en-US" sz="2000" dirty="0">
                <a:solidFill>
                  <a:schemeClr val="tx1"/>
                </a:solidFill>
              </a:rPr>
              <a:t>We are however able to map catchment areas for:</a:t>
            </a:r>
          </a:p>
          <a:p>
            <a:pPr marL="342900" indent="-342900">
              <a:buFont typeface="Arial" panose="020B0604020202020204" pitchFamily="34" charset="0"/>
              <a:buChar char="•"/>
            </a:pPr>
            <a:r>
              <a:rPr lang="en-US" sz="2000" dirty="0">
                <a:solidFill>
                  <a:schemeClr val="tx1"/>
                </a:solidFill>
              </a:rPr>
              <a:t>Primary schools</a:t>
            </a:r>
          </a:p>
          <a:p>
            <a:pPr marL="342900" indent="-342900">
              <a:buFont typeface="Arial" panose="020B0604020202020204" pitchFamily="34" charset="0"/>
              <a:buChar char="•"/>
            </a:pPr>
            <a:r>
              <a:rPr lang="en-US" sz="2000" dirty="0">
                <a:solidFill>
                  <a:schemeClr val="tx1"/>
                </a:solidFill>
              </a:rPr>
              <a:t>Secondary schools</a:t>
            </a:r>
          </a:p>
        </p:txBody>
      </p:sp>
      <p:graphicFrame>
        <p:nvGraphicFramePr>
          <p:cNvPr id="23" name="Table 22"/>
          <p:cNvGraphicFramePr>
            <a:graphicFrameLocks noGrp="1"/>
          </p:cNvGraphicFramePr>
          <p:nvPr>
            <p:extLst>
              <p:ext uri="{D42A27DB-BD31-4B8C-83A1-F6EECF244321}">
                <p14:modId xmlns:p14="http://schemas.microsoft.com/office/powerpoint/2010/main" val="18636218"/>
              </p:ext>
            </p:extLst>
          </p:nvPr>
        </p:nvGraphicFramePr>
        <p:xfrm>
          <a:off x="2970242" y="1185663"/>
          <a:ext cx="2276263" cy="2358080"/>
        </p:xfrm>
        <a:graphic>
          <a:graphicData uri="http://schemas.openxmlformats.org/drawingml/2006/table">
            <a:tbl>
              <a:tblPr firstRow="1" bandRow="1">
                <a:tableStyleId>{5C22544A-7EE6-4342-B048-85BDC9FD1C3A}</a:tableStyleId>
              </a:tblPr>
              <a:tblGrid>
                <a:gridCol w="811417">
                  <a:extLst>
                    <a:ext uri="{9D8B030D-6E8A-4147-A177-3AD203B41FA5}">
                      <a16:colId xmlns="" xmlns:a16="http://schemas.microsoft.com/office/drawing/2014/main" val="20000"/>
                    </a:ext>
                  </a:extLst>
                </a:gridCol>
                <a:gridCol w="753458">
                  <a:extLst>
                    <a:ext uri="{9D8B030D-6E8A-4147-A177-3AD203B41FA5}">
                      <a16:colId xmlns="" xmlns:a16="http://schemas.microsoft.com/office/drawing/2014/main" val="20001"/>
                    </a:ext>
                  </a:extLst>
                </a:gridCol>
                <a:gridCol w="711388">
                  <a:extLst>
                    <a:ext uri="{9D8B030D-6E8A-4147-A177-3AD203B41FA5}">
                      <a16:colId xmlns="" xmlns:a16="http://schemas.microsoft.com/office/drawing/2014/main" val="20002"/>
                    </a:ext>
                  </a:extLst>
                </a:gridCol>
              </a:tblGrid>
              <a:tr h="668818">
                <a:tc>
                  <a:txBody>
                    <a:bodyPr/>
                    <a:lstStyle/>
                    <a:p>
                      <a:r>
                        <a:rPr lang="en-GB" sz="1000" dirty="0"/>
                        <a:t>School</a:t>
                      </a:r>
                    </a:p>
                  </a:txBody>
                  <a:tcPr marL="75377" marR="75377" marT="37688" marB="37688">
                    <a:solidFill>
                      <a:schemeClr val="bg2">
                        <a:lumMod val="50000"/>
                      </a:schemeClr>
                    </a:solidFill>
                  </a:tcPr>
                </a:tc>
                <a:tc>
                  <a:txBody>
                    <a:bodyPr/>
                    <a:lstStyle/>
                    <a:p>
                      <a:r>
                        <a:rPr lang="en-GB" sz="1000" dirty="0"/>
                        <a:t>OFSTED Rating</a:t>
                      </a:r>
                    </a:p>
                  </a:txBody>
                  <a:tcPr marL="75377" marR="75377" marT="37688" marB="37688">
                    <a:solidFill>
                      <a:schemeClr val="bg2">
                        <a:lumMod val="50000"/>
                      </a:schemeClr>
                    </a:solidFill>
                  </a:tcPr>
                </a:tc>
                <a:tc>
                  <a:txBody>
                    <a:bodyPr/>
                    <a:lstStyle/>
                    <a:p>
                      <a:r>
                        <a:rPr lang="en-GB" sz="1000" dirty="0"/>
                        <a:t>Average Point Score (KS2)</a:t>
                      </a:r>
                    </a:p>
                  </a:txBody>
                  <a:tcPr marL="75377" marR="75377" marT="37688" marB="37688">
                    <a:solidFill>
                      <a:schemeClr val="bg2">
                        <a:lumMod val="50000"/>
                      </a:schemeClr>
                    </a:solidFill>
                  </a:tcPr>
                </a:tc>
                <a:extLst>
                  <a:ext uri="{0D108BD9-81ED-4DB2-BD59-A6C34878D82A}">
                    <a16:rowId xmlns="" xmlns:a16="http://schemas.microsoft.com/office/drawing/2014/main" val="10000"/>
                  </a:ext>
                </a:extLst>
              </a:tr>
              <a:tr h="520013">
                <a:tc>
                  <a:txBody>
                    <a:bodyPr/>
                    <a:lstStyle/>
                    <a:p>
                      <a:r>
                        <a:rPr lang="en-GB" sz="1000" dirty="0" err="1"/>
                        <a:t>Smannell</a:t>
                      </a:r>
                      <a:r>
                        <a:rPr lang="en-GB" sz="1000" dirty="0"/>
                        <a:t> and </a:t>
                      </a:r>
                      <a:r>
                        <a:rPr lang="en-GB" sz="1000" dirty="0" err="1"/>
                        <a:t>Enham</a:t>
                      </a:r>
                      <a:endParaRPr lang="en-GB" sz="1000" dirty="0"/>
                    </a:p>
                  </a:txBody>
                  <a:tcPr marL="75377" marR="75377" marT="37688" marB="37688">
                    <a:solidFill>
                      <a:srgbClr val="C5C098"/>
                    </a:solidFill>
                  </a:tcPr>
                </a:tc>
                <a:tc>
                  <a:txBody>
                    <a:bodyPr/>
                    <a:lstStyle/>
                    <a:p>
                      <a:r>
                        <a:rPr lang="en-GB" sz="1000" dirty="0"/>
                        <a:t>Good</a:t>
                      </a:r>
                    </a:p>
                  </a:txBody>
                  <a:tcPr marL="75377" marR="75377" marT="37688" marB="37688">
                    <a:solidFill>
                      <a:srgbClr val="C5C098"/>
                    </a:solidFill>
                  </a:tcPr>
                </a:tc>
                <a:tc>
                  <a:txBody>
                    <a:bodyPr/>
                    <a:lstStyle/>
                    <a:p>
                      <a:r>
                        <a:rPr lang="en-GB" sz="1000" dirty="0"/>
                        <a:t>30.1</a:t>
                      </a:r>
                    </a:p>
                  </a:txBody>
                  <a:tcPr marL="75377" marR="75377" marT="37688" marB="37688">
                    <a:solidFill>
                      <a:srgbClr val="C5C098"/>
                    </a:solidFill>
                  </a:tcPr>
                </a:tc>
                <a:extLst>
                  <a:ext uri="{0D108BD9-81ED-4DB2-BD59-A6C34878D82A}">
                    <a16:rowId xmlns="" xmlns:a16="http://schemas.microsoft.com/office/drawing/2014/main" val="10001"/>
                  </a:ext>
                </a:extLst>
              </a:tr>
              <a:tr h="222403">
                <a:tc>
                  <a:txBody>
                    <a:bodyPr/>
                    <a:lstStyle/>
                    <a:p>
                      <a:r>
                        <a:rPr lang="en-GB" sz="1000" dirty="0"/>
                        <a:t>Endeavour</a:t>
                      </a:r>
                    </a:p>
                  </a:txBody>
                  <a:tcPr marL="75377" marR="75377" marT="37688" marB="37688">
                    <a:solidFill>
                      <a:srgbClr val="FDC48D"/>
                    </a:solidFill>
                  </a:tcPr>
                </a:tc>
                <a:tc>
                  <a:txBody>
                    <a:bodyPr/>
                    <a:lstStyle/>
                    <a:p>
                      <a:r>
                        <a:rPr lang="en-GB" sz="1000" dirty="0"/>
                        <a:t>Good</a:t>
                      </a:r>
                    </a:p>
                  </a:txBody>
                  <a:tcPr marL="75377" marR="75377" marT="37688" marB="37688">
                    <a:solidFill>
                      <a:srgbClr val="FDC48D"/>
                    </a:solidFill>
                  </a:tcPr>
                </a:tc>
                <a:tc>
                  <a:txBody>
                    <a:bodyPr/>
                    <a:lstStyle/>
                    <a:p>
                      <a:r>
                        <a:rPr lang="en-GB" sz="1000" dirty="0"/>
                        <a:t>27.6</a:t>
                      </a:r>
                    </a:p>
                  </a:txBody>
                  <a:tcPr marL="75377" marR="75377" marT="37688" marB="37688">
                    <a:solidFill>
                      <a:srgbClr val="FDC48D"/>
                    </a:solidFill>
                  </a:tcPr>
                </a:tc>
                <a:extLst>
                  <a:ext uri="{0D108BD9-81ED-4DB2-BD59-A6C34878D82A}">
                    <a16:rowId xmlns="" xmlns:a16="http://schemas.microsoft.com/office/drawing/2014/main" val="10002"/>
                  </a:ext>
                </a:extLst>
              </a:tr>
              <a:tr h="371208">
                <a:tc>
                  <a:txBody>
                    <a:bodyPr/>
                    <a:lstStyle/>
                    <a:p>
                      <a:r>
                        <a:rPr lang="en-GB" sz="1000" dirty="0"/>
                        <a:t>Roman Way</a:t>
                      </a:r>
                    </a:p>
                  </a:txBody>
                  <a:tcPr marL="75377" marR="75377" marT="37688" marB="37688">
                    <a:solidFill>
                      <a:srgbClr val="95C1E8"/>
                    </a:solidFill>
                  </a:tcPr>
                </a:tc>
                <a:tc>
                  <a:txBody>
                    <a:bodyPr/>
                    <a:lstStyle/>
                    <a:p>
                      <a:r>
                        <a:rPr lang="en-GB" sz="1000" dirty="0"/>
                        <a:t>Good</a:t>
                      </a:r>
                    </a:p>
                  </a:txBody>
                  <a:tcPr marL="75377" marR="75377" marT="37688" marB="37688">
                    <a:solidFill>
                      <a:srgbClr val="95C1E8"/>
                    </a:solidFill>
                  </a:tcPr>
                </a:tc>
                <a:tc>
                  <a:txBody>
                    <a:bodyPr/>
                    <a:lstStyle/>
                    <a:p>
                      <a:r>
                        <a:rPr lang="en-GB" sz="1000" dirty="0"/>
                        <a:t>26.9</a:t>
                      </a:r>
                    </a:p>
                  </a:txBody>
                  <a:tcPr marL="75377" marR="75377" marT="37688" marB="37688">
                    <a:solidFill>
                      <a:srgbClr val="95C1E8"/>
                    </a:solidFill>
                  </a:tcPr>
                </a:tc>
                <a:extLst>
                  <a:ext uri="{0D108BD9-81ED-4DB2-BD59-A6C34878D82A}">
                    <a16:rowId xmlns="" xmlns:a16="http://schemas.microsoft.com/office/drawing/2014/main" val="10003"/>
                  </a:ext>
                </a:extLst>
              </a:tr>
              <a:tr h="371208">
                <a:tc>
                  <a:txBody>
                    <a:bodyPr/>
                    <a:lstStyle/>
                    <a:p>
                      <a:r>
                        <a:rPr lang="en-GB" sz="1000" dirty="0"/>
                        <a:t>Knight’s </a:t>
                      </a:r>
                      <a:r>
                        <a:rPr lang="en-GB" sz="1000" dirty="0" err="1"/>
                        <a:t>Enham</a:t>
                      </a:r>
                      <a:endParaRPr lang="en-GB" sz="1000" dirty="0"/>
                    </a:p>
                  </a:txBody>
                  <a:tcPr marL="75377" marR="75377" marT="37688" marB="37688">
                    <a:solidFill>
                      <a:srgbClr val="94BEAA"/>
                    </a:solidFill>
                  </a:tcPr>
                </a:tc>
                <a:tc>
                  <a:txBody>
                    <a:bodyPr/>
                    <a:lstStyle/>
                    <a:p>
                      <a:r>
                        <a:rPr lang="en-GB" sz="1000" dirty="0"/>
                        <a:t>Good</a:t>
                      </a:r>
                    </a:p>
                  </a:txBody>
                  <a:tcPr marL="75377" marR="75377" marT="37688" marB="37688">
                    <a:solidFill>
                      <a:srgbClr val="94BEAA"/>
                    </a:solidFill>
                  </a:tcPr>
                </a:tc>
                <a:tc>
                  <a:txBody>
                    <a:bodyPr/>
                    <a:lstStyle/>
                    <a:p>
                      <a:r>
                        <a:rPr lang="en-GB" sz="1000" dirty="0"/>
                        <a:t>26.7</a:t>
                      </a:r>
                    </a:p>
                  </a:txBody>
                  <a:tcPr marL="75377" marR="75377" marT="37688" marB="37688">
                    <a:solidFill>
                      <a:srgbClr val="94BEAA"/>
                    </a:solidFill>
                  </a:tcPr>
                </a:tc>
                <a:extLst>
                  <a:ext uri="{0D108BD9-81ED-4DB2-BD59-A6C34878D82A}">
                    <a16:rowId xmlns="" xmlns:a16="http://schemas.microsoft.com/office/drawing/2014/main" val="10004"/>
                  </a:ext>
                </a:extLst>
              </a:tr>
            </a:tbl>
          </a:graphicData>
        </a:graphic>
      </p:graphicFrame>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5591" y="1336449"/>
            <a:ext cx="3622553" cy="20511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aphicFrame>
        <p:nvGraphicFramePr>
          <p:cNvPr id="25" name="Table 24"/>
          <p:cNvGraphicFramePr>
            <a:graphicFrameLocks noGrp="1"/>
          </p:cNvGraphicFramePr>
          <p:nvPr>
            <p:extLst>
              <p:ext uri="{D42A27DB-BD31-4B8C-83A1-F6EECF244321}">
                <p14:modId xmlns:p14="http://schemas.microsoft.com/office/powerpoint/2010/main" val="731579721"/>
              </p:ext>
            </p:extLst>
          </p:nvPr>
        </p:nvGraphicFramePr>
        <p:xfrm>
          <a:off x="5416156" y="1226079"/>
          <a:ext cx="2713211" cy="2317664"/>
        </p:xfrm>
        <a:graphic>
          <a:graphicData uri="http://schemas.openxmlformats.org/drawingml/2006/table">
            <a:tbl>
              <a:tblPr firstRow="1" bandRow="1">
                <a:tableStyleId>{5C22544A-7EE6-4342-B048-85BDC9FD1C3A}</a:tableStyleId>
              </a:tblPr>
              <a:tblGrid>
                <a:gridCol w="1109950">
                  <a:extLst>
                    <a:ext uri="{9D8B030D-6E8A-4147-A177-3AD203B41FA5}">
                      <a16:colId xmlns="" xmlns:a16="http://schemas.microsoft.com/office/drawing/2014/main" val="20000"/>
                    </a:ext>
                  </a:extLst>
                </a:gridCol>
                <a:gridCol w="986621">
                  <a:extLst>
                    <a:ext uri="{9D8B030D-6E8A-4147-A177-3AD203B41FA5}">
                      <a16:colId xmlns="" xmlns:a16="http://schemas.microsoft.com/office/drawing/2014/main" val="20001"/>
                    </a:ext>
                  </a:extLst>
                </a:gridCol>
                <a:gridCol w="616640">
                  <a:extLst>
                    <a:ext uri="{9D8B030D-6E8A-4147-A177-3AD203B41FA5}">
                      <a16:colId xmlns="" xmlns:a16="http://schemas.microsoft.com/office/drawing/2014/main" val="20002"/>
                    </a:ext>
                  </a:extLst>
                </a:gridCol>
              </a:tblGrid>
              <a:tr h="622775">
                <a:tc>
                  <a:txBody>
                    <a:bodyPr/>
                    <a:lstStyle/>
                    <a:p>
                      <a:r>
                        <a:rPr lang="en-GB" sz="800" dirty="0"/>
                        <a:t>School</a:t>
                      </a:r>
                    </a:p>
                  </a:txBody>
                  <a:tcPr marL="78305" marR="78305" marT="39153" marB="39153">
                    <a:solidFill>
                      <a:schemeClr val="bg2">
                        <a:lumMod val="50000"/>
                      </a:schemeClr>
                    </a:solidFill>
                  </a:tcPr>
                </a:tc>
                <a:tc>
                  <a:txBody>
                    <a:bodyPr/>
                    <a:lstStyle/>
                    <a:p>
                      <a:r>
                        <a:rPr lang="en-GB" sz="800" dirty="0"/>
                        <a:t>OFSTED Rating</a:t>
                      </a:r>
                    </a:p>
                  </a:txBody>
                  <a:tcPr marL="78305" marR="78305" marT="39153" marB="39153">
                    <a:solidFill>
                      <a:schemeClr val="bg2">
                        <a:lumMod val="50000"/>
                      </a:schemeClr>
                    </a:solidFill>
                  </a:tcPr>
                </a:tc>
                <a:tc>
                  <a:txBody>
                    <a:bodyPr/>
                    <a:lstStyle/>
                    <a:p>
                      <a:r>
                        <a:rPr lang="en-GB" sz="800" dirty="0"/>
                        <a:t>Average Point Score (GCSE)</a:t>
                      </a:r>
                    </a:p>
                  </a:txBody>
                  <a:tcPr marL="78305" marR="78305" marT="39153" marB="39153">
                    <a:solidFill>
                      <a:schemeClr val="bg2">
                        <a:lumMod val="50000"/>
                      </a:schemeClr>
                    </a:solidFill>
                  </a:tcPr>
                </a:tc>
                <a:extLst>
                  <a:ext uri="{0D108BD9-81ED-4DB2-BD59-A6C34878D82A}">
                    <a16:rowId xmlns="" xmlns:a16="http://schemas.microsoft.com/office/drawing/2014/main" val="10000"/>
                  </a:ext>
                </a:extLst>
              </a:tr>
              <a:tr h="214423">
                <a:tc>
                  <a:txBody>
                    <a:bodyPr/>
                    <a:lstStyle/>
                    <a:p>
                      <a:r>
                        <a:rPr lang="en-GB" sz="800" dirty="0"/>
                        <a:t>Harrow Way</a:t>
                      </a:r>
                    </a:p>
                  </a:txBody>
                  <a:tcPr marL="78305" marR="78305" marT="39153" marB="39153">
                    <a:solidFill>
                      <a:srgbClr val="F1CAA9"/>
                    </a:solidFill>
                  </a:tcPr>
                </a:tc>
                <a:tc>
                  <a:txBody>
                    <a:bodyPr/>
                    <a:lstStyle/>
                    <a:p>
                      <a:r>
                        <a:rPr lang="en-GB" sz="800" dirty="0"/>
                        <a:t>Good</a:t>
                      </a:r>
                    </a:p>
                  </a:txBody>
                  <a:tcPr marL="78305" marR="78305" marT="39153" marB="39153">
                    <a:solidFill>
                      <a:srgbClr val="F1CAA9"/>
                    </a:solidFill>
                  </a:tcPr>
                </a:tc>
                <a:tc>
                  <a:txBody>
                    <a:bodyPr/>
                    <a:lstStyle/>
                    <a:p>
                      <a:r>
                        <a:rPr lang="en-GB" sz="800" dirty="0"/>
                        <a:t>310.8</a:t>
                      </a:r>
                    </a:p>
                  </a:txBody>
                  <a:tcPr marL="78305" marR="78305" marT="39153" marB="39153">
                    <a:solidFill>
                      <a:srgbClr val="F1CAA9"/>
                    </a:solidFill>
                  </a:tcPr>
                </a:tc>
                <a:extLst>
                  <a:ext uri="{0D108BD9-81ED-4DB2-BD59-A6C34878D82A}">
                    <a16:rowId xmlns="" xmlns:a16="http://schemas.microsoft.com/office/drawing/2014/main" val="10001"/>
                  </a:ext>
                </a:extLst>
              </a:tr>
              <a:tr h="350540">
                <a:tc>
                  <a:txBody>
                    <a:bodyPr/>
                    <a:lstStyle/>
                    <a:p>
                      <a:r>
                        <a:rPr lang="en-GB" sz="800" dirty="0"/>
                        <a:t>Winton</a:t>
                      </a:r>
                    </a:p>
                  </a:txBody>
                  <a:tcPr marL="78305" marR="78305" marT="39153" marB="39153">
                    <a:solidFill>
                      <a:srgbClr val="B8DFFC"/>
                    </a:solidFill>
                  </a:tcPr>
                </a:tc>
                <a:tc>
                  <a:txBody>
                    <a:bodyPr/>
                    <a:lstStyle/>
                    <a:p>
                      <a:r>
                        <a:rPr lang="en-GB" sz="800" dirty="0"/>
                        <a:t>Requires Improvement</a:t>
                      </a:r>
                    </a:p>
                  </a:txBody>
                  <a:tcPr marL="78305" marR="78305" marT="39153" marB="39153">
                    <a:solidFill>
                      <a:srgbClr val="B8DFFC"/>
                    </a:solidFill>
                  </a:tcPr>
                </a:tc>
                <a:tc>
                  <a:txBody>
                    <a:bodyPr/>
                    <a:lstStyle/>
                    <a:p>
                      <a:r>
                        <a:rPr lang="en-GB" sz="800" dirty="0"/>
                        <a:t>249.3</a:t>
                      </a:r>
                    </a:p>
                  </a:txBody>
                  <a:tcPr marL="78305" marR="78305" marT="39153" marB="39153">
                    <a:solidFill>
                      <a:srgbClr val="B8DFFC"/>
                    </a:solidFill>
                  </a:tcPr>
                </a:tc>
                <a:extLst>
                  <a:ext uri="{0D108BD9-81ED-4DB2-BD59-A6C34878D82A}">
                    <a16:rowId xmlns="" xmlns:a16="http://schemas.microsoft.com/office/drawing/2014/main" val="10002"/>
                  </a:ext>
                </a:extLst>
              </a:tr>
              <a:tr h="350540">
                <a:tc>
                  <a:txBody>
                    <a:bodyPr/>
                    <a:lstStyle/>
                    <a:p>
                      <a:r>
                        <a:rPr lang="en-GB" sz="800" dirty="0"/>
                        <a:t>John Hanson</a:t>
                      </a:r>
                    </a:p>
                  </a:txBody>
                  <a:tcPr marL="78305" marR="78305" marT="39153" marB="39153">
                    <a:solidFill>
                      <a:srgbClr val="C5D2B6"/>
                    </a:solidFill>
                  </a:tcPr>
                </a:tc>
                <a:tc>
                  <a:txBody>
                    <a:bodyPr/>
                    <a:lstStyle/>
                    <a:p>
                      <a:r>
                        <a:rPr lang="en-GB" sz="800" dirty="0"/>
                        <a:t>Requires</a:t>
                      </a:r>
                      <a:r>
                        <a:rPr lang="en-GB" sz="800" baseline="0" dirty="0"/>
                        <a:t> Improvement</a:t>
                      </a:r>
                      <a:endParaRPr lang="en-GB" sz="800" dirty="0"/>
                    </a:p>
                  </a:txBody>
                  <a:tcPr marL="78305" marR="78305" marT="39153" marB="39153">
                    <a:solidFill>
                      <a:srgbClr val="C5D2B6"/>
                    </a:solidFill>
                  </a:tcPr>
                </a:tc>
                <a:tc>
                  <a:txBody>
                    <a:bodyPr/>
                    <a:lstStyle/>
                    <a:p>
                      <a:r>
                        <a:rPr lang="en-GB" sz="800" dirty="0"/>
                        <a:t>361</a:t>
                      </a:r>
                    </a:p>
                  </a:txBody>
                  <a:tcPr marL="78305" marR="78305" marT="39153" marB="39153">
                    <a:solidFill>
                      <a:srgbClr val="C5D2B6"/>
                    </a:solidFill>
                  </a:tcPr>
                </a:tc>
                <a:extLst>
                  <a:ext uri="{0D108BD9-81ED-4DB2-BD59-A6C34878D82A}">
                    <a16:rowId xmlns="" xmlns:a16="http://schemas.microsoft.com/office/drawing/2014/main" val="10003"/>
                  </a:ext>
                </a:extLst>
              </a:tr>
              <a:tr h="214423">
                <a:tc>
                  <a:txBody>
                    <a:bodyPr/>
                    <a:lstStyle/>
                    <a:p>
                      <a:r>
                        <a:rPr lang="en-GB" sz="800" dirty="0"/>
                        <a:t>The </a:t>
                      </a:r>
                      <a:r>
                        <a:rPr lang="en-GB" sz="800" dirty="0" err="1"/>
                        <a:t>Clere</a:t>
                      </a:r>
                      <a:r>
                        <a:rPr lang="en-GB" sz="800" dirty="0"/>
                        <a:t> School</a:t>
                      </a:r>
                    </a:p>
                  </a:txBody>
                  <a:tcPr marL="78305" marR="78305" marT="39153" marB="39153">
                    <a:solidFill>
                      <a:srgbClr val="F5D4A1"/>
                    </a:solidFill>
                  </a:tcPr>
                </a:tc>
                <a:tc>
                  <a:txBody>
                    <a:bodyPr/>
                    <a:lstStyle/>
                    <a:p>
                      <a:r>
                        <a:rPr lang="en-GB" sz="800" dirty="0"/>
                        <a:t>Good</a:t>
                      </a:r>
                    </a:p>
                  </a:txBody>
                  <a:tcPr marL="78305" marR="78305" marT="39153" marB="39153">
                    <a:solidFill>
                      <a:srgbClr val="F5D4A1"/>
                    </a:solidFill>
                  </a:tcPr>
                </a:tc>
                <a:tc>
                  <a:txBody>
                    <a:bodyPr/>
                    <a:lstStyle/>
                    <a:p>
                      <a:r>
                        <a:rPr lang="en-GB" sz="800" dirty="0"/>
                        <a:t>375.5</a:t>
                      </a:r>
                    </a:p>
                  </a:txBody>
                  <a:tcPr marL="78305" marR="78305" marT="39153" marB="39153">
                    <a:solidFill>
                      <a:srgbClr val="F5D4A1"/>
                    </a:solidFill>
                  </a:tcPr>
                </a:tc>
                <a:extLst>
                  <a:ext uri="{0D108BD9-81ED-4DB2-BD59-A6C34878D82A}">
                    <a16:rowId xmlns="" xmlns:a16="http://schemas.microsoft.com/office/drawing/2014/main" val="10004"/>
                  </a:ext>
                </a:extLst>
              </a:tr>
              <a:tr h="214423">
                <a:tc>
                  <a:txBody>
                    <a:bodyPr/>
                    <a:lstStyle/>
                    <a:p>
                      <a:r>
                        <a:rPr lang="en-GB" sz="800" dirty="0"/>
                        <a:t>Testbourne</a:t>
                      </a:r>
                    </a:p>
                  </a:txBody>
                  <a:tcPr marL="78305" marR="78305" marT="39153" marB="39153">
                    <a:solidFill>
                      <a:srgbClr val="E2A1A7"/>
                    </a:solidFill>
                  </a:tcPr>
                </a:tc>
                <a:tc>
                  <a:txBody>
                    <a:bodyPr/>
                    <a:lstStyle/>
                    <a:p>
                      <a:r>
                        <a:rPr lang="en-GB" sz="800" dirty="0"/>
                        <a:t>Outstanding</a:t>
                      </a:r>
                    </a:p>
                  </a:txBody>
                  <a:tcPr marL="78305" marR="78305" marT="39153" marB="39153">
                    <a:solidFill>
                      <a:srgbClr val="E2A1A7"/>
                    </a:solidFill>
                  </a:tcPr>
                </a:tc>
                <a:tc>
                  <a:txBody>
                    <a:bodyPr/>
                    <a:lstStyle/>
                    <a:p>
                      <a:r>
                        <a:rPr lang="en-GB" sz="800" dirty="0"/>
                        <a:t>415</a:t>
                      </a:r>
                    </a:p>
                  </a:txBody>
                  <a:tcPr marL="78305" marR="78305" marT="39153" marB="39153">
                    <a:solidFill>
                      <a:srgbClr val="E2A1A7"/>
                    </a:solidFill>
                  </a:tcPr>
                </a:tc>
                <a:extLst>
                  <a:ext uri="{0D108BD9-81ED-4DB2-BD59-A6C34878D82A}">
                    <a16:rowId xmlns="" xmlns:a16="http://schemas.microsoft.com/office/drawing/2014/main" val="10005"/>
                  </a:ext>
                </a:extLst>
              </a:tr>
              <a:tr h="350540">
                <a:tc>
                  <a:txBody>
                    <a:bodyPr/>
                    <a:lstStyle/>
                    <a:p>
                      <a:r>
                        <a:rPr lang="en-GB" sz="800" dirty="0"/>
                        <a:t>Park House School</a:t>
                      </a:r>
                    </a:p>
                  </a:txBody>
                  <a:tcPr marL="78305" marR="78305" marT="39153" marB="39153">
                    <a:solidFill>
                      <a:schemeClr val="bg2"/>
                    </a:solidFill>
                  </a:tcPr>
                </a:tc>
                <a:tc>
                  <a:txBody>
                    <a:bodyPr/>
                    <a:lstStyle/>
                    <a:p>
                      <a:r>
                        <a:rPr lang="en-GB" sz="800" dirty="0"/>
                        <a:t>Good</a:t>
                      </a:r>
                    </a:p>
                  </a:txBody>
                  <a:tcPr marL="78305" marR="78305" marT="39153" marB="39153">
                    <a:solidFill>
                      <a:schemeClr val="bg2"/>
                    </a:solidFill>
                  </a:tcPr>
                </a:tc>
                <a:tc>
                  <a:txBody>
                    <a:bodyPr/>
                    <a:lstStyle/>
                    <a:p>
                      <a:r>
                        <a:rPr lang="en-GB" sz="800" dirty="0"/>
                        <a:t>404.4</a:t>
                      </a:r>
                    </a:p>
                  </a:txBody>
                  <a:tcPr marL="78305" marR="78305" marT="39153" marB="39153">
                    <a:solidFill>
                      <a:schemeClr val="bg2"/>
                    </a:solidFill>
                  </a:tcPr>
                </a:tc>
                <a:extLst>
                  <a:ext uri="{0D108BD9-81ED-4DB2-BD59-A6C34878D82A}">
                    <a16:rowId xmlns="" xmlns:a16="http://schemas.microsoft.com/office/drawing/2014/main" val="10006"/>
                  </a:ext>
                </a:extLst>
              </a:tr>
            </a:tbl>
          </a:graphicData>
        </a:graphic>
      </p:graphicFrame>
      <p:sp>
        <p:nvSpPr>
          <p:cNvPr id="7" name="Rectangle 6"/>
          <p:cNvSpPr/>
          <p:nvPr/>
        </p:nvSpPr>
        <p:spPr>
          <a:xfrm>
            <a:off x="12995" y="3910168"/>
            <a:ext cx="2893741" cy="323165"/>
          </a:xfrm>
          <a:prstGeom prst="rect">
            <a:avLst/>
          </a:prstGeom>
        </p:spPr>
        <p:txBody>
          <a:bodyPr wrap="none">
            <a:spAutoFit/>
          </a:bodyPr>
          <a:lstStyle/>
          <a:p>
            <a:r>
              <a:rPr lang="en-US" sz="1500" dirty="0"/>
              <a:t>Alamein primary catchments</a:t>
            </a:r>
            <a:endParaRPr lang="en-GB" sz="1500" dirty="0"/>
          </a:p>
        </p:txBody>
      </p:sp>
      <p:pic>
        <p:nvPicPr>
          <p:cNvPr id="26" name="Picture 25"/>
          <p:cNvPicPr>
            <a:picLocks noChangeAspect="1"/>
          </p:cNvPicPr>
          <p:nvPr/>
        </p:nvPicPr>
        <p:blipFill>
          <a:blip r:embed="rId5"/>
          <a:stretch>
            <a:fillRect/>
          </a:stretch>
        </p:blipFill>
        <p:spPr>
          <a:xfrm>
            <a:off x="10413427" y="5994400"/>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7" name="Rectangle 26"/>
          <p:cNvSpPr/>
          <p:nvPr/>
        </p:nvSpPr>
        <p:spPr>
          <a:xfrm>
            <a:off x="8221877" y="3592742"/>
            <a:ext cx="3185487" cy="323165"/>
          </a:xfrm>
          <a:prstGeom prst="rect">
            <a:avLst/>
          </a:prstGeom>
        </p:spPr>
        <p:txBody>
          <a:bodyPr wrap="none">
            <a:spAutoFit/>
          </a:bodyPr>
          <a:lstStyle/>
          <a:p>
            <a:r>
              <a:rPr lang="en-US" sz="1500" dirty="0"/>
              <a:t>Alamein secondary catchments</a:t>
            </a:r>
            <a:endParaRPr lang="en-GB" sz="1500" dirty="0"/>
          </a:p>
        </p:txBody>
      </p:sp>
    </p:spTree>
    <p:extLst>
      <p:ext uri="{BB962C8B-B14F-4D97-AF65-F5344CB8AC3E}">
        <p14:creationId xmlns:p14="http://schemas.microsoft.com/office/powerpoint/2010/main" val="7802738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09" y="20603"/>
            <a:ext cx="9322650" cy="904766"/>
          </a:xfrm>
        </p:spPr>
        <p:txBody>
          <a:bodyPr>
            <a:noAutofit/>
          </a:bodyPr>
          <a:lstStyle/>
          <a:p>
            <a:r>
              <a:rPr lang="en-US" sz="3600" dirty="0"/>
              <a:t>Understanding the area: Schools </a:t>
            </a:r>
            <a:endParaRPr lang="en-GB" sz="3600" dirty="0"/>
          </a:p>
        </p:txBody>
      </p:sp>
      <p:sp>
        <p:nvSpPr>
          <p:cNvPr id="4" name="Text Placeholder 3"/>
          <p:cNvSpPr>
            <a:spLocks noGrp="1"/>
          </p:cNvSpPr>
          <p:nvPr>
            <p:ph type="body" sz="half" idx="2"/>
          </p:nvPr>
        </p:nvSpPr>
        <p:spPr>
          <a:xfrm>
            <a:off x="377621" y="4444631"/>
            <a:ext cx="8317200" cy="2048933"/>
          </a:xfrm>
        </p:spPr>
        <p:txBody>
          <a:bodyPr>
            <a:normAutofit/>
          </a:bodyPr>
          <a:lstStyle/>
          <a:p>
            <a:r>
              <a:rPr lang="en-US" sz="2000" dirty="0">
                <a:solidFill>
                  <a:schemeClr val="tx1"/>
                </a:solidFill>
              </a:rPr>
              <a:t>We know how many students from the ward go to each secondary school.</a:t>
            </a:r>
            <a:endParaRPr lang="en-GB" sz="2000" dirty="0">
              <a:solidFill>
                <a:schemeClr val="tx1"/>
              </a:solidFill>
            </a:endParaRPr>
          </a:p>
        </p:txBody>
      </p:sp>
      <p:grpSp>
        <p:nvGrpSpPr>
          <p:cNvPr id="26" name="Group 25"/>
          <p:cNvGrpSpPr/>
          <p:nvPr/>
        </p:nvGrpSpPr>
        <p:grpSpPr>
          <a:xfrm>
            <a:off x="438668" y="1149496"/>
            <a:ext cx="5392939" cy="3053536"/>
            <a:chOff x="215062" y="639370"/>
            <a:chExt cx="5395634" cy="3055062"/>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062" y="639370"/>
              <a:ext cx="5395634" cy="30550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 name="Oval 27"/>
            <p:cNvSpPr/>
            <p:nvPr/>
          </p:nvSpPr>
          <p:spPr>
            <a:xfrm>
              <a:off x="2912879" y="692011"/>
              <a:ext cx="988798" cy="211238"/>
            </a:xfrm>
            <a:prstGeom prst="ellipse">
              <a:avLst/>
            </a:prstGeom>
            <a:noFill/>
            <a:ln w="28575">
              <a:solidFill>
                <a:srgbClr val="00602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9" name="Oval 28"/>
            <p:cNvSpPr/>
            <p:nvPr/>
          </p:nvSpPr>
          <p:spPr>
            <a:xfrm>
              <a:off x="1439976" y="3134008"/>
              <a:ext cx="1175868" cy="202436"/>
            </a:xfrm>
            <a:prstGeom prst="ellipse">
              <a:avLst/>
            </a:prstGeom>
            <a:noFill/>
            <a:ln w="28575">
              <a:solidFill>
                <a:srgbClr val="00602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0" name="Oval 29"/>
            <p:cNvSpPr/>
            <p:nvPr/>
          </p:nvSpPr>
          <p:spPr>
            <a:xfrm>
              <a:off x="1838411" y="3241520"/>
              <a:ext cx="1121594" cy="176032"/>
            </a:xfrm>
            <a:prstGeom prst="ellipse">
              <a:avLst/>
            </a:prstGeom>
            <a:noFill/>
            <a:ln w="28575">
              <a:solidFill>
                <a:srgbClr val="00602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1" name="Oval 30"/>
            <p:cNvSpPr/>
            <p:nvPr/>
          </p:nvSpPr>
          <p:spPr>
            <a:xfrm>
              <a:off x="1403648" y="3291223"/>
              <a:ext cx="1123749" cy="233667"/>
            </a:xfrm>
            <a:prstGeom prst="ellipse">
              <a:avLst/>
            </a:prstGeom>
            <a:noFill/>
            <a:ln w="28575">
              <a:solidFill>
                <a:srgbClr val="00602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2" name="Oval 31"/>
            <p:cNvSpPr/>
            <p:nvPr/>
          </p:nvSpPr>
          <p:spPr>
            <a:xfrm>
              <a:off x="3034906" y="3021788"/>
              <a:ext cx="1223028" cy="224440"/>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3" name="Oval 32"/>
            <p:cNvSpPr/>
            <p:nvPr/>
          </p:nvSpPr>
          <p:spPr>
            <a:xfrm>
              <a:off x="3139295" y="1127136"/>
              <a:ext cx="870188" cy="2816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215062" y="2571750"/>
              <a:ext cx="935349" cy="35326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4554295" y="999821"/>
              <a:ext cx="1033338" cy="25463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48" name="Table 47"/>
          <p:cNvGraphicFramePr>
            <a:graphicFrameLocks noGrp="1"/>
          </p:cNvGraphicFramePr>
          <p:nvPr>
            <p:extLst>
              <p:ext uri="{D42A27DB-BD31-4B8C-83A1-F6EECF244321}">
                <p14:modId xmlns:p14="http://schemas.microsoft.com/office/powerpoint/2010/main" val="3902116970"/>
              </p:ext>
            </p:extLst>
          </p:nvPr>
        </p:nvGraphicFramePr>
        <p:xfrm>
          <a:off x="6070774" y="1041992"/>
          <a:ext cx="4876800" cy="1735073"/>
        </p:xfrm>
        <a:graphic>
          <a:graphicData uri="http://schemas.openxmlformats.org/drawingml/2006/table">
            <a:tbl>
              <a:tblPr firstRow="1" firstCol="1" bandRow="1">
                <a:tableStyleId>{5C22544A-7EE6-4342-B048-85BDC9FD1C3A}</a:tableStyleId>
              </a:tblPr>
              <a:tblGrid>
                <a:gridCol w="2787650">
                  <a:extLst>
                    <a:ext uri="{9D8B030D-6E8A-4147-A177-3AD203B41FA5}">
                      <a16:colId xmlns="" xmlns:a16="http://schemas.microsoft.com/office/drawing/2014/main" val="1245371835"/>
                    </a:ext>
                  </a:extLst>
                </a:gridCol>
                <a:gridCol w="1169670">
                  <a:extLst>
                    <a:ext uri="{9D8B030D-6E8A-4147-A177-3AD203B41FA5}">
                      <a16:colId xmlns="" xmlns:a16="http://schemas.microsoft.com/office/drawing/2014/main" val="1109913011"/>
                    </a:ext>
                  </a:extLst>
                </a:gridCol>
                <a:gridCol w="919480">
                  <a:extLst>
                    <a:ext uri="{9D8B030D-6E8A-4147-A177-3AD203B41FA5}">
                      <a16:colId xmlns="" xmlns:a16="http://schemas.microsoft.com/office/drawing/2014/main" val="3700920097"/>
                    </a:ext>
                  </a:extLst>
                </a:gridCol>
              </a:tblGrid>
              <a:tr h="685800">
                <a:tc>
                  <a:txBody>
                    <a:bodyPr/>
                    <a:lstStyle/>
                    <a:p>
                      <a:pPr marL="0" marR="0">
                        <a:lnSpc>
                          <a:spcPct val="115000"/>
                        </a:lnSpc>
                        <a:spcBef>
                          <a:spcPts val="0"/>
                        </a:spcBef>
                        <a:spcAft>
                          <a:spcPts val="0"/>
                        </a:spcAft>
                      </a:pPr>
                      <a:r>
                        <a:rPr lang="en-GB" sz="1100" dirty="0">
                          <a:effectLst/>
                        </a:rPr>
                        <a:t>School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Est number in school from this ward per year to nearest 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Proportion of Alamein pupils attending school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301547450"/>
                  </a:ext>
                </a:extLst>
              </a:tr>
              <a:tr h="182880">
                <a:tc>
                  <a:txBody>
                    <a:bodyPr/>
                    <a:lstStyle/>
                    <a:p>
                      <a:pPr marL="0" marR="0">
                        <a:lnSpc>
                          <a:spcPct val="115000"/>
                        </a:lnSpc>
                        <a:spcBef>
                          <a:spcPts val="0"/>
                        </a:spcBef>
                        <a:spcAft>
                          <a:spcPts val="0"/>
                        </a:spcAft>
                      </a:pPr>
                      <a:r>
                        <a:rPr lang="en-GB" sz="1100">
                          <a:effectLst/>
                        </a:rPr>
                        <a:t>Harrow Way Community School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45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0.50%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970093536"/>
                  </a:ext>
                </a:extLst>
              </a:tr>
              <a:tr h="182880">
                <a:tc>
                  <a:txBody>
                    <a:bodyPr/>
                    <a:lstStyle/>
                    <a:p>
                      <a:pPr marL="0" marR="0">
                        <a:lnSpc>
                          <a:spcPct val="115000"/>
                        </a:lnSpc>
                        <a:spcBef>
                          <a:spcPts val="0"/>
                        </a:spcBef>
                        <a:spcAft>
                          <a:spcPts val="0"/>
                        </a:spcAft>
                      </a:pPr>
                      <a:r>
                        <a:rPr lang="en-GB" sz="1100">
                          <a:effectLst/>
                        </a:rPr>
                        <a:t>John Hanson Community School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0.05%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635657580"/>
                  </a:ext>
                </a:extLst>
              </a:tr>
              <a:tr h="182880">
                <a:tc>
                  <a:txBody>
                    <a:bodyPr/>
                    <a:lstStyle/>
                    <a:p>
                      <a:pPr marL="0" marR="0">
                        <a:lnSpc>
                          <a:spcPct val="115000"/>
                        </a:lnSpc>
                        <a:spcBef>
                          <a:spcPts val="0"/>
                        </a:spcBef>
                        <a:spcAft>
                          <a:spcPts val="0"/>
                        </a:spcAft>
                      </a:pPr>
                      <a:r>
                        <a:rPr lang="en-GB" sz="1100">
                          <a:effectLst/>
                        </a:rPr>
                        <a:t>Park House School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0.17%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51512956"/>
                  </a:ext>
                </a:extLst>
              </a:tr>
              <a:tr h="190500">
                <a:tc>
                  <a:txBody>
                    <a:bodyPr/>
                    <a:lstStyle/>
                    <a:p>
                      <a:pPr marL="0" marR="0">
                        <a:lnSpc>
                          <a:spcPct val="115000"/>
                        </a:lnSpc>
                        <a:spcBef>
                          <a:spcPts val="0"/>
                        </a:spcBef>
                        <a:spcAft>
                          <a:spcPts val="0"/>
                        </a:spcAft>
                      </a:pPr>
                      <a:r>
                        <a:rPr lang="en-GB" sz="1100">
                          <a:effectLst/>
                        </a:rPr>
                        <a:t>Winton School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25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dirty="0">
                          <a:effectLst/>
                        </a:rPr>
                        <a:t>0.28%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474666251"/>
                  </a:ext>
                </a:extLst>
              </a:tr>
            </a:tbl>
          </a:graphicData>
        </a:graphic>
      </p:graphicFrame>
      <p:pic>
        <p:nvPicPr>
          <p:cNvPr id="15" name="Picture 14"/>
          <p:cNvPicPr>
            <a:picLocks noChangeAspect="1"/>
          </p:cNvPicPr>
          <p:nvPr/>
        </p:nvPicPr>
        <p:blipFill>
          <a:blip r:embed="rId4"/>
          <a:stretch>
            <a:fillRect/>
          </a:stretch>
        </p:blipFill>
        <p:spPr>
          <a:xfrm>
            <a:off x="10413427" y="5994400"/>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348078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21" y="50901"/>
            <a:ext cx="11876757" cy="814666"/>
          </a:xfrm>
        </p:spPr>
        <p:txBody>
          <a:bodyPr>
            <a:noAutofit/>
          </a:bodyPr>
          <a:lstStyle/>
          <a:p>
            <a:r>
              <a:rPr lang="en-US" sz="3600" dirty="0"/>
              <a:t>Understanding the area: Schools </a:t>
            </a:r>
            <a:endParaRPr lang="en-GB" sz="3600" dirty="0"/>
          </a:p>
        </p:txBody>
      </p:sp>
      <p:sp>
        <p:nvSpPr>
          <p:cNvPr id="3" name="Content Placeholder 2"/>
          <p:cNvSpPr>
            <a:spLocks noGrp="1"/>
          </p:cNvSpPr>
          <p:nvPr>
            <p:ph idx="1"/>
          </p:nvPr>
        </p:nvSpPr>
        <p:spPr>
          <a:xfrm>
            <a:off x="2865937" y="-191100"/>
            <a:ext cx="5943601" cy="3780590"/>
          </a:xfrm>
        </p:spPr>
        <p:txBody>
          <a:bodyPr/>
          <a:lstStyle/>
          <a:p>
            <a:pPr marL="0" indent="0">
              <a:buNone/>
            </a:pPr>
            <a:r>
              <a:rPr lang="en-GB" dirty="0">
                <a:solidFill>
                  <a:schemeClr val="tx1"/>
                </a:solidFill>
              </a:rPr>
              <a:t>Oasis Academy Lord’s Hill</a:t>
            </a:r>
          </a:p>
          <a:p>
            <a:endParaRPr lang="en-US" b="1" dirty="0"/>
          </a:p>
          <a:p>
            <a:pPr>
              <a:buFont typeface="Arial" panose="020B0604020202020204" pitchFamily="34" charset="0"/>
              <a:buChar char="•"/>
            </a:pPr>
            <a:endParaRPr lang="en-GB" dirty="0">
              <a:solidFill>
                <a:schemeClr val="tx1"/>
              </a:solidFill>
            </a:endParaRPr>
          </a:p>
        </p:txBody>
      </p:sp>
      <p:sp>
        <p:nvSpPr>
          <p:cNvPr id="4" name="Text Placeholder 3"/>
          <p:cNvSpPr>
            <a:spLocks noGrp="1"/>
          </p:cNvSpPr>
          <p:nvPr>
            <p:ph type="body" sz="half" idx="2"/>
          </p:nvPr>
        </p:nvSpPr>
        <p:spPr>
          <a:xfrm>
            <a:off x="331285" y="3990542"/>
            <a:ext cx="10551531" cy="4005264"/>
          </a:xfrm>
        </p:spPr>
        <p:txBody>
          <a:bodyPr>
            <a:normAutofit/>
          </a:bodyPr>
          <a:lstStyle/>
          <a:p>
            <a:pPr marL="342900" indent="-342900">
              <a:buFont typeface="Arial" panose="020B0604020202020204" pitchFamily="34" charset="0"/>
              <a:buChar char="•"/>
            </a:pPr>
            <a:r>
              <a:rPr lang="en-US" sz="2000" dirty="0">
                <a:solidFill>
                  <a:schemeClr val="tx1"/>
                </a:solidFill>
              </a:rPr>
              <a:t>We can examine the performance of each local secondary school against its most similar family of schools.</a:t>
            </a:r>
          </a:p>
          <a:p>
            <a:pPr marL="342900" indent="-342900">
              <a:buFont typeface="Arial" panose="020B0604020202020204" pitchFamily="34" charset="0"/>
              <a:buChar char="•"/>
            </a:pPr>
            <a:r>
              <a:rPr lang="en-US" sz="2000" dirty="0">
                <a:solidFill>
                  <a:schemeClr val="tx1"/>
                </a:solidFill>
              </a:rPr>
              <a:t>The example here shows Oasis Academy to </a:t>
            </a:r>
            <a:r>
              <a:rPr lang="en-US" sz="2000" dirty="0">
                <a:solidFill>
                  <a:srgbClr val="FF0000"/>
                </a:solidFill>
              </a:rPr>
              <a:t>perform as well as its most similar school in terms of non PP students, </a:t>
            </a:r>
            <a:r>
              <a:rPr lang="en-US" sz="2000" dirty="0">
                <a:solidFill>
                  <a:schemeClr val="tx1"/>
                </a:solidFill>
              </a:rPr>
              <a:t>but that it </a:t>
            </a:r>
            <a:r>
              <a:rPr lang="en-US" sz="2000" dirty="0">
                <a:solidFill>
                  <a:srgbClr val="FFFF00"/>
                </a:solidFill>
              </a:rPr>
              <a:t>underperforms against its most similar school in terms of PP students.</a:t>
            </a:r>
          </a:p>
          <a:p>
            <a:pPr marL="342900" indent="-342900">
              <a:buFont typeface="Arial" panose="020B0604020202020204" pitchFamily="34" charset="0"/>
              <a:buChar char="•"/>
            </a:pPr>
            <a:endParaRPr lang="en-US" sz="2200" dirty="0">
              <a:solidFill>
                <a:schemeClr val="tx1"/>
              </a:solidFill>
            </a:endParaRPr>
          </a:p>
          <a:p>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3236985062"/>
              </p:ext>
            </p:extLst>
          </p:nvPr>
        </p:nvGraphicFramePr>
        <p:xfrm>
          <a:off x="2865937" y="1755498"/>
          <a:ext cx="5725160" cy="1542287"/>
        </p:xfrm>
        <a:graphic>
          <a:graphicData uri="http://schemas.openxmlformats.org/drawingml/2006/table">
            <a:tbl>
              <a:tblPr firstRow="1" firstCol="1" bandRow="1">
                <a:tableStyleId>{5C22544A-7EE6-4342-B048-85BDC9FD1C3A}</a:tableStyleId>
              </a:tblPr>
              <a:tblGrid>
                <a:gridCol w="1349375">
                  <a:extLst>
                    <a:ext uri="{9D8B030D-6E8A-4147-A177-3AD203B41FA5}">
                      <a16:colId xmlns="" xmlns:a16="http://schemas.microsoft.com/office/drawing/2014/main" val="3928540469"/>
                    </a:ext>
                  </a:extLst>
                </a:gridCol>
                <a:gridCol w="1458595">
                  <a:extLst>
                    <a:ext uri="{9D8B030D-6E8A-4147-A177-3AD203B41FA5}">
                      <a16:colId xmlns="" xmlns:a16="http://schemas.microsoft.com/office/drawing/2014/main" val="2753215352"/>
                    </a:ext>
                  </a:extLst>
                </a:gridCol>
                <a:gridCol w="1458595">
                  <a:extLst>
                    <a:ext uri="{9D8B030D-6E8A-4147-A177-3AD203B41FA5}">
                      <a16:colId xmlns="" xmlns:a16="http://schemas.microsoft.com/office/drawing/2014/main" val="3485964354"/>
                    </a:ext>
                  </a:extLst>
                </a:gridCol>
                <a:gridCol w="1458595">
                  <a:extLst>
                    <a:ext uri="{9D8B030D-6E8A-4147-A177-3AD203B41FA5}">
                      <a16:colId xmlns="" xmlns:a16="http://schemas.microsoft.com/office/drawing/2014/main" val="98864286"/>
                    </a:ext>
                  </a:extLst>
                </a:gridCol>
              </a:tblGrid>
              <a:tr h="0">
                <a:tc>
                  <a:txBody>
                    <a:bodyPr/>
                    <a:lstStyle/>
                    <a:p>
                      <a:pPr marL="0" marR="0">
                        <a:lnSpc>
                          <a:spcPct val="115000"/>
                        </a:lnSpc>
                        <a:spcBef>
                          <a:spcPts val="0"/>
                        </a:spcBef>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Non-PP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PP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dirty="0">
                          <a:effectLst/>
                        </a:rPr>
                        <a:t>Gap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48410886"/>
                  </a:ext>
                </a:extLst>
              </a:tr>
              <a:tr h="0">
                <a:tc>
                  <a:txBody>
                    <a:bodyPr/>
                    <a:lstStyle/>
                    <a:p>
                      <a:pPr marL="0" marR="0">
                        <a:lnSpc>
                          <a:spcPct val="115000"/>
                        </a:lnSpc>
                        <a:spcBef>
                          <a:spcPts val="0"/>
                        </a:spcBef>
                        <a:spcAft>
                          <a:spcPts val="0"/>
                        </a:spcAft>
                      </a:pPr>
                      <a:r>
                        <a:rPr lang="en-GB" sz="1100">
                          <a:effectLst/>
                        </a:rPr>
                        <a:t>5 A*-C GCSE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54.8% (20)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24.8% (32)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30.0% (34)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756279666"/>
                  </a:ext>
                </a:extLst>
              </a:tr>
              <a:tr h="0">
                <a:tc>
                  <a:txBody>
                    <a:bodyPr/>
                    <a:lstStyle/>
                    <a:p>
                      <a:pPr marL="0" marR="0" algn="r">
                        <a:lnSpc>
                          <a:spcPct val="115000"/>
                        </a:lnSpc>
                        <a:spcBef>
                          <a:spcPts val="0"/>
                        </a:spcBef>
                        <a:spcAft>
                          <a:spcPts val="0"/>
                        </a:spcAft>
                      </a:pPr>
                      <a:r>
                        <a:rPr lang="en-GB" sz="1100">
                          <a:effectLst/>
                        </a:rPr>
                        <a:t>Most similar school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GB" sz="1100">
                          <a:effectLst/>
                        </a:rPr>
                        <a:t>55.4%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28.9%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26.5%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12924532"/>
                  </a:ext>
                </a:extLst>
              </a:tr>
              <a:tr h="0">
                <a:tc>
                  <a:txBody>
                    <a:bodyPr/>
                    <a:lstStyle/>
                    <a:p>
                      <a:pPr marL="0" marR="0">
                        <a:lnSpc>
                          <a:spcPct val="115000"/>
                        </a:lnSpc>
                        <a:spcBef>
                          <a:spcPts val="0"/>
                        </a:spcBef>
                        <a:spcAft>
                          <a:spcPts val="0"/>
                        </a:spcAft>
                      </a:pPr>
                      <a:r>
                        <a:rPr lang="en-GB" sz="1100">
                          <a:effectLst/>
                        </a:rPr>
                        <a:t>Avg score best 8 GCSE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32.1 (21)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660400" algn="ctr"/>
                        </a:tabLst>
                      </a:pPr>
                      <a:r>
                        <a:rPr lang="en-GB" sz="1100">
                          <a:effectLst/>
                        </a:rPr>
                        <a:t>22.6 (27)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dirty="0">
                          <a:effectLst/>
                        </a:rPr>
                        <a:t>9.4 (33)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767157772"/>
                  </a:ext>
                </a:extLst>
              </a:tr>
              <a:tr h="0">
                <a:tc>
                  <a:txBody>
                    <a:bodyPr/>
                    <a:lstStyle/>
                    <a:p>
                      <a:pPr marL="0" marR="0" algn="r">
                        <a:lnSpc>
                          <a:spcPct val="115000"/>
                        </a:lnSpc>
                        <a:spcBef>
                          <a:spcPts val="0"/>
                        </a:spcBef>
                        <a:spcAft>
                          <a:spcPts val="0"/>
                        </a:spcAft>
                      </a:pPr>
                      <a:r>
                        <a:rPr lang="en-GB" sz="1100">
                          <a:effectLst/>
                        </a:rPr>
                        <a:t>Most similar school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dirty="0">
                          <a:effectLst/>
                        </a:rPr>
                        <a:t>32.2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dirty="0">
                          <a:effectLst/>
                        </a:rPr>
                        <a:t>23.1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dirty="0">
                          <a:effectLst/>
                        </a:rPr>
                        <a:t>9.1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60828732"/>
                  </a:ext>
                </a:extLst>
              </a:tr>
            </a:tbl>
          </a:graphicData>
        </a:graphic>
      </p:graphicFrame>
      <p:pic>
        <p:nvPicPr>
          <p:cNvPr id="7" name="Picture 6"/>
          <p:cNvPicPr>
            <a:picLocks noChangeAspect="1"/>
          </p:cNvPicPr>
          <p:nvPr/>
        </p:nvPicPr>
        <p:blipFill>
          <a:blip r:embed="rId3"/>
          <a:stretch>
            <a:fillRect/>
          </a:stretch>
        </p:blipFill>
        <p:spPr>
          <a:xfrm>
            <a:off x="10413427" y="5994400"/>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ounded Rectangle 4"/>
          <p:cNvSpPr/>
          <p:nvPr/>
        </p:nvSpPr>
        <p:spPr>
          <a:xfrm>
            <a:off x="4217319" y="1940768"/>
            <a:ext cx="1417537" cy="54117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4"/>
          <p:cNvSpPr/>
          <p:nvPr/>
        </p:nvSpPr>
        <p:spPr>
          <a:xfrm>
            <a:off x="5634856" y="1940767"/>
            <a:ext cx="1524001" cy="541177"/>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6" name="Rectangle 5"/>
          <p:cNvSpPr/>
          <p:nvPr/>
        </p:nvSpPr>
        <p:spPr>
          <a:xfrm>
            <a:off x="2865937" y="1338673"/>
            <a:ext cx="3853940" cy="323165"/>
          </a:xfrm>
          <a:prstGeom prst="rect">
            <a:avLst/>
          </a:prstGeom>
        </p:spPr>
        <p:txBody>
          <a:bodyPr wrap="none">
            <a:spAutoFit/>
          </a:bodyPr>
          <a:lstStyle/>
          <a:p>
            <a:r>
              <a:rPr lang="en-GB" sz="1500" dirty="0"/>
              <a:t>Average achievement over last 3 years</a:t>
            </a:r>
          </a:p>
        </p:txBody>
      </p:sp>
    </p:spTree>
    <p:extLst>
      <p:ext uri="{BB962C8B-B14F-4D97-AF65-F5344CB8AC3E}">
        <p14:creationId xmlns:p14="http://schemas.microsoft.com/office/powerpoint/2010/main" val="29298071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28" y="25365"/>
            <a:ext cx="11998010" cy="798343"/>
          </a:xfrm>
        </p:spPr>
        <p:txBody>
          <a:bodyPr>
            <a:noAutofit/>
          </a:bodyPr>
          <a:lstStyle/>
          <a:p>
            <a:r>
              <a:rPr lang="en-US" sz="3600" dirty="0"/>
              <a:t>Understanding the area: Schools </a:t>
            </a:r>
            <a:endParaRPr lang="en-GB" sz="3600" dirty="0"/>
          </a:p>
        </p:txBody>
      </p:sp>
      <p:sp>
        <p:nvSpPr>
          <p:cNvPr id="3" name="Content Placeholder 2"/>
          <p:cNvSpPr>
            <a:spLocks noGrp="1"/>
          </p:cNvSpPr>
          <p:nvPr>
            <p:ph idx="1"/>
          </p:nvPr>
        </p:nvSpPr>
        <p:spPr>
          <a:xfrm>
            <a:off x="331003" y="763391"/>
            <a:ext cx="5943601" cy="1802069"/>
          </a:xfrm>
        </p:spPr>
        <p:txBody>
          <a:bodyPr/>
          <a:lstStyle/>
          <a:p>
            <a:pPr marL="0" indent="0">
              <a:spcBef>
                <a:spcPts val="0"/>
              </a:spcBef>
              <a:spcAft>
                <a:spcPts val="0"/>
              </a:spcAft>
              <a:buNone/>
            </a:pPr>
            <a:r>
              <a:rPr lang="en-GB" dirty="0">
                <a:solidFill>
                  <a:schemeClr val="tx1"/>
                </a:solidFill>
              </a:rPr>
              <a:t>Magna Academy (Newtown)</a:t>
            </a:r>
          </a:p>
          <a:p>
            <a:pPr marL="0" indent="0">
              <a:spcBef>
                <a:spcPts val="0"/>
              </a:spcBef>
              <a:spcAft>
                <a:spcPts val="0"/>
              </a:spcAft>
              <a:buNone/>
            </a:pPr>
            <a:r>
              <a:rPr lang="en-GB" sz="1500" dirty="0">
                <a:solidFill>
                  <a:schemeClr val="tx1"/>
                </a:solidFill>
              </a:rPr>
              <a:t>Average achievement over last 3</a:t>
            </a:r>
            <a:endParaRPr lang="en-GB" b="1" dirty="0"/>
          </a:p>
          <a:p>
            <a:pPr marL="0" indent="0">
              <a:buNone/>
            </a:pPr>
            <a:endParaRPr lang="en-GB" dirty="0"/>
          </a:p>
        </p:txBody>
      </p:sp>
      <p:sp>
        <p:nvSpPr>
          <p:cNvPr id="4" name="Text Placeholder 3"/>
          <p:cNvSpPr>
            <a:spLocks noGrp="1"/>
          </p:cNvSpPr>
          <p:nvPr>
            <p:ph type="body" sz="half" idx="2"/>
          </p:nvPr>
        </p:nvSpPr>
        <p:spPr>
          <a:xfrm>
            <a:off x="164328" y="3887090"/>
            <a:ext cx="10116141" cy="2500168"/>
          </a:xfrm>
          <a:ln>
            <a:noFill/>
          </a:ln>
        </p:spPr>
        <p:txBody>
          <a:bodyPr>
            <a:normAutofit/>
          </a:bodyPr>
          <a:lstStyle/>
          <a:p>
            <a:pPr marL="342900" indent="-342900">
              <a:buFont typeface="Arial" panose="020B0604020202020204" pitchFamily="34" charset="0"/>
              <a:buChar char="•"/>
            </a:pPr>
            <a:r>
              <a:rPr lang="en-US" sz="2000" dirty="0">
                <a:solidFill>
                  <a:schemeClr val="tx1"/>
                </a:solidFill>
              </a:rPr>
              <a:t>We can examine the performance of each local secondary school against its most similar family of schools.</a:t>
            </a:r>
          </a:p>
          <a:p>
            <a:pPr marL="342900" indent="-342900">
              <a:buFont typeface="Arial" panose="020B0604020202020204" pitchFamily="34" charset="0"/>
              <a:buChar char="•"/>
            </a:pPr>
            <a:r>
              <a:rPr lang="en-US" sz="2000" dirty="0">
                <a:solidFill>
                  <a:schemeClr val="tx1"/>
                </a:solidFill>
              </a:rPr>
              <a:t>The example shows that </a:t>
            </a:r>
            <a:r>
              <a:rPr lang="en-US" sz="2000" dirty="0">
                <a:solidFill>
                  <a:srgbClr val="FF0000"/>
                </a:solidFill>
              </a:rPr>
              <a:t>Magna Academy outperforms its most similar school</a:t>
            </a:r>
            <a:r>
              <a:rPr lang="en-US" sz="2000" dirty="0">
                <a:solidFill>
                  <a:schemeClr val="tx1"/>
                </a:solidFill>
              </a:rPr>
              <a:t> whereas </a:t>
            </a:r>
            <a:r>
              <a:rPr lang="en-US" sz="2000" dirty="0">
                <a:solidFill>
                  <a:srgbClr val="FFFF00"/>
                </a:solidFill>
              </a:rPr>
              <a:t>St. </a:t>
            </a:r>
            <a:r>
              <a:rPr lang="en-US" sz="2000" dirty="0" err="1">
                <a:solidFill>
                  <a:srgbClr val="FFFF00"/>
                </a:solidFill>
              </a:rPr>
              <a:t>Aldhelm</a:t>
            </a:r>
            <a:r>
              <a:rPr lang="en-US" sz="2000" dirty="0">
                <a:solidFill>
                  <a:srgbClr val="FFFF00"/>
                </a:solidFill>
              </a:rPr>
              <a:t> is more consistent with its most similar school.</a:t>
            </a:r>
            <a:endParaRPr lang="en-GB" sz="2000" dirty="0">
              <a:solidFill>
                <a:srgbClr val="FFFF00"/>
              </a:solidFill>
            </a:endParaRPr>
          </a:p>
          <a:p>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1815041956"/>
              </p:ext>
            </p:extLst>
          </p:nvPr>
        </p:nvGraphicFramePr>
        <p:xfrm>
          <a:off x="164328" y="1998459"/>
          <a:ext cx="5725160" cy="1542287"/>
        </p:xfrm>
        <a:graphic>
          <a:graphicData uri="http://schemas.openxmlformats.org/drawingml/2006/table">
            <a:tbl>
              <a:tblPr firstRow="1" firstCol="1" bandRow="1">
                <a:tableStyleId>{5C22544A-7EE6-4342-B048-85BDC9FD1C3A}</a:tableStyleId>
              </a:tblPr>
              <a:tblGrid>
                <a:gridCol w="1349375">
                  <a:extLst>
                    <a:ext uri="{9D8B030D-6E8A-4147-A177-3AD203B41FA5}">
                      <a16:colId xmlns="" xmlns:a16="http://schemas.microsoft.com/office/drawing/2014/main" val="2409510490"/>
                    </a:ext>
                  </a:extLst>
                </a:gridCol>
                <a:gridCol w="1458595">
                  <a:extLst>
                    <a:ext uri="{9D8B030D-6E8A-4147-A177-3AD203B41FA5}">
                      <a16:colId xmlns="" xmlns:a16="http://schemas.microsoft.com/office/drawing/2014/main" val="2989128864"/>
                    </a:ext>
                  </a:extLst>
                </a:gridCol>
                <a:gridCol w="1458595">
                  <a:extLst>
                    <a:ext uri="{9D8B030D-6E8A-4147-A177-3AD203B41FA5}">
                      <a16:colId xmlns="" xmlns:a16="http://schemas.microsoft.com/office/drawing/2014/main" val="1232680249"/>
                    </a:ext>
                  </a:extLst>
                </a:gridCol>
                <a:gridCol w="1458595">
                  <a:extLst>
                    <a:ext uri="{9D8B030D-6E8A-4147-A177-3AD203B41FA5}">
                      <a16:colId xmlns="" xmlns:a16="http://schemas.microsoft.com/office/drawing/2014/main" val="3314574820"/>
                    </a:ext>
                  </a:extLst>
                </a:gridCol>
              </a:tblGrid>
              <a:tr h="0">
                <a:tc>
                  <a:txBody>
                    <a:bodyPr/>
                    <a:lstStyle/>
                    <a:p>
                      <a:pPr marL="0" marR="0">
                        <a:lnSpc>
                          <a:spcPct val="115000"/>
                        </a:lnSpc>
                        <a:spcBef>
                          <a:spcPts val="0"/>
                        </a:spcBef>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Non-PP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PP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dirty="0">
                          <a:effectLst/>
                        </a:rPr>
                        <a:t>Gap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09397979"/>
                  </a:ext>
                </a:extLst>
              </a:tr>
              <a:tr h="0">
                <a:tc>
                  <a:txBody>
                    <a:bodyPr/>
                    <a:lstStyle/>
                    <a:p>
                      <a:pPr marL="0" marR="0">
                        <a:lnSpc>
                          <a:spcPct val="115000"/>
                        </a:lnSpc>
                        <a:spcBef>
                          <a:spcPts val="0"/>
                        </a:spcBef>
                        <a:spcAft>
                          <a:spcPts val="0"/>
                        </a:spcAft>
                      </a:pPr>
                      <a:r>
                        <a:rPr lang="en-GB" sz="1100">
                          <a:effectLst/>
                        </a:rPr>
                        <a:t>5 A*-C GCSE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63.3% (8)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47.6% (2)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15.7% (5)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739117624"/>
                  </a:ext>
                </a:extLst>
              </a:tr>
              <a:tr h="0">
                <a:tc>
                  <a:txBody>
                    <a:bodyPr/>
                    <a:lstStyle/>
                    <a:p>
                      <a:pPr marL="0" marR="0" algn="r">
                        <a:lnSpc>
                          <a:spcPct val="115000"/>
                        </a:lnSpc>
                        <a:spcBef>
                          <a:spcPts val="0"/>
                        </a:spcBef>
                        <a:spcAft>
                          <a:spcPts val="0"/>
                        </a:spcAft>
                      </a:pPr>
                      <a:r>
                        <a:rPr lang="en-GB" sz="1100">
                          <a:effectLst/>
                        </a:rPr>
                        <a:t>Most similar school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GB" sz="1100" dirty="0">
                          <a:effectLst/>
                        </a:rPr>
                        <a:t>38.5%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19.8%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18.7%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16234059"/>
                  </a:ext>
                </a:extLst>
              </a:tr>
              <a:tr h="0">
                <a:tc>
                  <a:txBody>
                    <a:bodyPr/>
                    <a:lstStyle/>
                    <a:p>
                      <a:pPr marL="0" marR="0">
                        <a:lnSpc>
                          <a:spcPct val="115000"/>
                        </a:lnSpc>
                        <a:spcBef>
                          <a:spcPts val="0"/>
                        </a:spcBef>
                        <a:spcAft>
                          <a:spcPts val="0"/>
                        </a:spcAft>
                      </a:pPr>
                      <a:r>
                        <a:rPr lang="en-GB" sz="1100">
                          <a:effectLst/>
                        </a:rPr>
                        <a:t>Avg score best 8 GCSE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32.0 (26)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660400" algn="ctr"/>
                        </a:tabLst>
                      </a:pPr>
                      <a:r>
                        <a:rPr lang="en-GB" sz="1100">
                          <a:effectLst/>
                        </a:rPr>
                        <a:t>28.1 (7)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3.9 (2)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06072831"/>
                  </a:ext>
                </a:extLst>
              </a:tr>
              <a:tr h="0">
                <a:tc>
                  <a:txBody>
                    <a:bodyPr/>
                    <a:lstStyle/>
                    <a:p>
                      <a:pPr marL="0" marR="0" algn="r">
                        <a:lnSpc>
                          <a:spcPct val="115000"/>
                        </a:lnSpc>
                        <a:spcBef>
                          <a:spcPts val="0"/>
                        </a:spcBef>
                        <a:spcAft>
                          <a:spcPts val="0"/>
                        </a:spcAft>
                      </a:pPr>
                      <a:r>
                        <a:rPr lang="en-GB" sz="1100">
                          <a:effectLst/>
                        </a:rPr>
                        <a:t>Most similar school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28.8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20.5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dirty="0">
                          <a:effectLst/>
                        </a:rPr>
                        <a:t>8.4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75835962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86731677"/>
              </p:ext>
            </p:extLst>
          </p:nvPr>
        </p:nvGraphicFramePr>
        <p:xfrm>
          <a:off x="6224899" y="1998459"/>
          <a:ext cx="5725160" cy="1542287"/>
        </p:xfrm>
        <a:graphic>
          <a:graphicData uri="http://schemas.openxmlformats.org/drawingml/2006/table">
            <a:tbl>
              <a:tblPr firstRow="1" firstCol="1" bandRow="1">
                <a:tableStyleId>{5C22544A-7EE6-4342-B048-85BDC9FD1C3A}</a:tableStyleId>
              </a:tblPr>
              <a:tblGrid>
                <a:gridCol w="1349375">
                  <a:extLst>
                    <a:ext uri="{9D8B030D-6E8A-4147-A177-3AD203B41FA5}">
                      <a16:colId xmlns="" xmlns:a16="http://schemas.microsoft.com/office/drawing/2014/main" val="646818475"/>
                    </a:ext>
                  </a:extLst>
                </a:gridCol>
                <a:gridCol w="1458595">
                  <a:extLst>
                    <a:ext uri="{9D8B030D-6E8A-4147-A177-3AD203B41FA5}">
                      <a16:colId xmlns="" xmlns:a16="http://schemas.microsoft.com/office/drawing/2014/main" val="268764922"/>
                    </a:ext>
                  </a:extLst>
                </a:gridCol>
                <a:gridCol w="1458595">
                  <a:extLst>
                    <a:ext uri="{9D8B030D-6E8A-4147-A177-3AD203B41FA5}">
                      <a16:colId xmlns="" xmlns:a16="http://schemas.microsoft.com/office/drawing/2014/main" val="1965781041"/>
                    </a:ext>
                  </a:extLst>
                </a:gridCol>
                <a:gridCol w="1458595">
                  <a:extLst>
                    <a:ext uri="{9D8B030D-6E8A-4147-A177-3AD203B41FA5}">
                      <a16:colId xmlns="" xmlns:a16="http://schemas.microsoft.com/office/drawing/2014/main" val="2091106880"/>
                    </a:ext>
                  </a:extLst>
                </a:gridCol>
              </a:tblGrid>
              <a:tr h="0">
                <a:tc>
                  <a:txBody>
                    <a:bodyPr/>
                    <a:lstStyle/>
                    <a:p>
                      <a:pPr marL="0" marR="0">
                        <a:lnSpc>
                          <a:spcPct val="115000"/>
                        </a:lnSpc>
                        <a:spcBef>
                          <a:spcPts val="0"/>
                        </a:spcBef>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Non-PP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PP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Gap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49056760"/>
                  </a:ext>
                </a:extLst>
              </a:tr>
              <a:tr h="0">
                <a:tc>
                  <a:txBody>
                    <a:bodyPr/>
                    <a:lstStyle/>
                    <a:p>
                      <a:pPr marL="0" marR="0">
                        <a:lnSpc>
                          <a:spcPct val="115000"/>
                        </a:lnSpc>
                        <a:spcBef>
                          <a:spcPts val="0"/>
                        </a:spcBef>
                        <a:spcAft>
                          <a:spcPts val="0"/>
                        </a:spcAft>
                      </a:pPr>
                      <a:r>
                        <a:rPr lang="en-GB" sz="1100">
                          <a:effectLst/>
                        </a:rPr>
                        <a:t>5 A*-C GCSE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67.4% (18)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47.8% (9)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19.6% (8)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3787333"/>
                  </a:ext>
                </a:extLst>
              </a:tr>
              <a:tr h="0">
                <a:tc>
                  <a:txBody>
                    <a:bodyPr/>
                    <a:lstStyle/>
                    <a:p>
                      <a:pPr marL="0" marR="0" algn="r">
                        <a:lnSpc>
                          <a:spcPct val="115000"/>
                        </a:lnSpc>
                        <a:spcBef>
                          <a:spcPts val="0"/>
                        </a:spcBef>
                        <a:spcAft>
                          <a:spcPts val="0"/>
                        </a:spcAft>
                      </a:pPr>
                      <a:r>
                        <a:rPr lang="en-GB" sz="1100">
                          <a:effectLst/>
                        </a:rPr>
                        <a:t>Most similar school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GB" sz="1100">
                          <a:effectLst/>
                        </a:rPr>
                        <a:t>66.3%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46.9%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19.4%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48869399"/>
                  </a:ext>
                </a:extLst>
              </a:tr>
              <a:tr h="0">
                <a:tc>
                  <a:txBody>
                    <a:bodyPr/>
                    <a:lstStyle/>
                    <a:p>
                      <a:pPr marL="0" marR="0">
                        <a:lnSpc>
                          <a:spcPct val="115000"/>
                        </a:lnSpc>
                        <a:spcBef>
                          <a:spcPts val="0"/>
                        </a:spcBef>
                        <a:spcAft>
                          <a:spcPts val="0"/>
                        </a:spcAft>
                      </a:pPr>
                      <a:r>
                        <a:rPr lang="en-GB" sz="1100">
                          <a:effectLst/>
                        </a:rPr>
                        <a:t>Avg score best 8 GCSE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42.2 (11)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660400" algn="ctr"/>
                        </a:tabLst>
                      </a:pPr>
                      <a:r>
                        <a:rPr lang="en-GB" sz="1100">
                          <a:effectLst/>
                        </a:rPr>
                        <a:t>36.2 (3)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6.0 (3)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75940899"/>
                  </a:ext>
                </a:extLst>
              </a:tr>
              <a:tr h="0">
                <a:tc>
                  <a:txBody>
                    <a:bodyPr/>
                    <a:lstStyle/>
                    <a:p>
                      <a:pPr marL="0" marR="0">
                        <a:lnSpc>
                          <a:spcPct val="115000"/>
                        </a:lnSpc>
                        <a:spcBef>
                          <a:spcPts val="0"/>
                        </a:spcBef>
                        <a:spcAft>
                          <a:spcPts val="0"/>
                        </a:spcAft>
                      </a:pPr>
                      <a:r>
                        <a:rPr lang="en-GB" sz="1100">
                          <a:effectLst/>
                        </a:rPr>
                        <a:t>Most similar school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43.7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a:effectLst/>
                        </a:rPr>
                        <a:t>32.9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dirty="0">
                          <a:effectLst/>
                        </a:rPr>
                        <a:t>10.8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55718449"/>
                  </a:ext>
                </a:extLst>
              </a:tr>
            </a:tbl>
          </a:graphicData>
        </a:graphic>
      </p:graphicFrame>
      <p:pic>
        <p:nvPicPr>
          <p:cNvPr id="7" name="Picture 6"/>
          <p:cNvPicPr>
            <a:picLocks noChangeAspect="1"/>
          </p:cNvPicPr>
          <p:nvPr/>
        </p:nvPicPr>
        <p:blipFill>
          <a:blip r:embed="rId3"/>
          <a:stretch>
            <a:fillRect/>
          </a:stretch>
        </p:blipFill>
        <p:spPr>
          <a:xfrm>
            <a:off x="10413427" y="5994400"/>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Rounded Rectangle 4"/>
          <p:cNvSpPr/>
          <p:nvPr/>
        </p:nvSpPr>
        <p:spPr>
          <a:xfrm>
            <a:off x="1502229" y="2704012"/>
            <a:ext cx="2908039" cy="7733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4"/>
          <p:cNvSpPr/>
          <p:nvPr/>
        </p:nvSpPr>
        <p:spPr>
          <a:xfrm>
            <a:off x="7563478" y="2704011"/>
            <a:ext cx="2886094" cy="773363"/>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74604" y="1125758"/>
            <a:ext cx="6096000" cy="907941"/>
          </a:xfrm>
          <a:prstGeom prst="rect">
            <a:avLst/>
          </a:prstGeom>
        </p:spPr>
        <p:txBody>
          <a:bodyPr>
            <a:spAutoFit/>
          </a:bodyPr>
          <a:lstStyle/>
          <a:p>
            <a:r>
              <a:rPr lang="en-US" sz="2000" dirty="0"/>
              <a:t>St. </a:t>
            </a:r>
            <a:r>
              <a:rPr lang="en-US" sz="2000" dirty="0" err="1"/>
              <a:t>Aldhelm’s</a:t>
            </a:r>
            <a:r>
              <a:rPr lang="en-US" sz="2000" dirty="0"/>
              <a:t> Academy (Newtown)</a:t>
            </a:r>
          </a:p>
          <a:p>
            <a:r>
              <a:rPr lang="en-GB" sz="1500" dirty="0"/>
              <a:t>Average achievement over last 3 years</a:t>
            </a:r>
            <a:endParaRPr lang="en-US" sz="1500" dirty="0"/>
          </a:p>
          <a:p>
            <a:endParaRPr lang="en-GB" dirty="0"/>
          </a:p>
        </p:txBody>
      </p:sp>
    </p:spTree>
    <p:extLst>
      <p:ext uri="{BB962C8B-B14F-4D97-AF65-F5344CB8AC3E}">
        <p14:creationId xmlns:p14="http://schemas.microsoft.com/office/powerpoint/2010/main" val="361938693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27" y="-203734"/>
            <a:ext cx="11130110" cy="1507067"/>
          </a:xfrm>
        </p:spPr>
        <p:txBody>
          <a:bodyPr/>
          <a:lstStyle/>
          <a:p>
            <a:r>
              <a:rPr lang="en-US" dirty="0"/>
              <a:t>Understanding the area: Schools </a:t>
            </a:r>
            <a:endParaRPr lang="en-GB" dirty="0"/>
          </a:p>
        </p:txBody>
      </p:sp>
      <p:sp>
        <p:nvSpPr>
          <p:cNvPr id="3" name="Text Placeholder 2"/>
          <p:cNvSpPr>
            <a:spLocks noGrp="1"/>
          </p:cNvSpPr>
          <p:nvPr>
            <p:ph type="body" idx="1"/>
          </p:nvPr>
        </p:nvSpPr>
        <p:spPr>
          <a:xfrm>
            <a:off x="378267" y="1546333"/>
            <a:ext cx="4649787" cy="576262"/>
          </a:xfrm>
        </p:spPr>
        <p:txBody>
          <a:bodyPr/>
          <a:lstStyle/>
          <a:p>
            <a:r>
              <a:rPr lang="en-US" sz="2000" dirty="0"/>
              <a:t>St. Anne’s Catholic School (</a:t>
            </a:r>
            <a:r>
              <a:rPr lang="en-US" sz="2000" dirty="0" err="1"/>
              <a:t>Coxford</a:t>
            </a:r>
            <a:r>
              <a:rPr lang="en-US" sz="2000" dirty="0"/>
              <a:t>)</a:t>
            </a:r>
          </a:p>
          <a:p>
            <a:r>
              <a:rPr lang="en-US" sz="1500" dirty="0"/>
              <a:t>Average achievement over last 3 years</a:t>
            </a:r>
            <a:endParaRPr lang="en-GB" sz="1500"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595108419"/>
              </p:ext>
            </p:extLst>
          </p:nvPr>
        </p:nvGraphicFramePr>
        <p:xfrm>
          <a:off x="493880" y="2285818"/>
          <a:ext cx="4937125" cy="1048098"/>
        </p:xfrm>
        <a:graphic>
          <a:graphicData uri="http://schemas.openxmlformats.org/drawingml/2006/table">
            <a:tbl>
              <a:tblPr firstRow="1" firstCol="1" bandRow="1">
                <a:tableStyleId>{5C22544A-7EE6-4342-B048-85BDC9FD1C3A}</a:tableStyleId>
              </a:tblPr>
              <a:tblGrid>
                <a:gridCol w="1163641">
                  <a:extLst>
                    <a:ext uri="{9D8B030D-6E8A-4147-A177-3AD203B41FA5}">
                      <a16:colId xmlns="" xmlns:a16="http://schemas.microsoft.com/office/drawing/2014/main" val="3261059184"/>
                    </a:ext>
                  </a:extLst>
                </a:gridCol>
                <a:gridCol w="1257828">
                  <a:extLst>
                    <a:ext uri="{9D8B030D-6E8A-4147-A177-3AD203B41FA5}">
                      <a16:colId xmlns="" xmlns:a16="http://schemas.microsoft.com/office/drawing/2014/main" val="3179543810"/>
                    </a:ext>
                  </a:extLst>
                </a:gridCol>
                <a:gridCol w="1257828">
                  <a:extLst>
                    <a:ext uri="{9D8B030D-6E8A-4147-A177-3AD203B41FA5}">
                      <a16:colId xmlns="" xmlns:a16="http://schemas.microsoft.com/office/drawing/2014/main" val="987448058"/>
                    </a:ext>
                  </a:extLst>
                </a:gridCol>
                <a:gridCol w="1257828">
                  <a:extLst>
                    <a:ext uri="{9D8B030D-6E8A-4147-A177-3AD203B41FA5}">
                      <a16:colId xmlns="" xmlns:a16="http://schemas.microsoft.com/office/drawing/2014/main" val="3776113837"/>
                    </a:ext>
                  </a:extLst>
                </a:gridCol>
              </a:tblGrid>
              <a:tr h="166250">
                <a:tc>
                  <a:txBody>
                    <a:bodyPr/>
                    <a:lstStyle/>
                    <a:p>
                      <a:pPr marL="0" marR="0">
                        <a:lnSpc>
                          <a:spcPct val="115000"/>
                        </a:lnSpc>
                        <a:spcBef>
                          <a:spcPts val="0"/>
                        </a:spcBef>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40" marR="59140" marT="0" marB="0"/>
                </a:tc>
                <a:tc>
                  <a:txBody>
                    <a:bodyPr/>
                    <a:lstStyle/>
                    <a:p>
                      <a:pPr marL="0" marR="0">
                        <a:lnSpc>
                          <a:spcPct val="115000"/>
                        </a:lnSpc>
                        <a:spcBef>
                          <a:spcPts val="0"/>
                        </a:spcBef>
                        <a:spcAft>
                          <a:spcPts val="0"/>
                        </a:spcAft>
                      </a:pPr>
                      <a:r>
                        <a:rPr lang="en-GB" sz="900">
                          <a:effectLst/>
                        </a:rPr>
                        <a:t>Non-PP</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40" marR="59140" marT="0" marB="0"/>
                </a:tc>
                <a:tc>
                  <a:txBody>
                    <a:bodyPr/>
                    <a:lstStyle/>
                    <a:p>
                      <a:pPr marL="0" marR="0">
                        <a:lnSpc>
                          <a:spcPct val="115000"/>
                        </a:lnSpc>
                        <a:spcBef>
                          <a:spcPts val="0"/>
                        </a:spcBef>
                        <a:spcAft>
                          <a:spcPts val="0"/>
                        </a:spcAft>
                      </a:pPr>
                      <a:r>
                        <a:rPr lang="en-GB" sz="900">
                          <a:effectLst/>
                        </a:rPr>
                        <a:t>PP</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40" marR="59140" marT="0" marB="0"/>
                </a:tc>
                <a:tc>
                  <a:txBody>
                    <a:bodyPr/>
                    <a:lstStyle/>
                    <a:p>
                      <a:pPr marL="0" marR="0">
                        <a:lnSpc>
                          <a:spcPct val="115000"/>
                        </a:lnSpc>
                        <a:spcBef>
                          <a:spcPts val="0"/>
                        </a:spcBef>
                        <a:spcAft>
                          <a:spcPts val="0"/>
                        </a:spcAft>
                      </a:pPr>
                      <a:r>
                        <a:rPr lang="en-GB" sz="900">
                          <a:effectLst/>
                        </a:rPr>
                        <a:t>Gap</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40" marR="59140" marT="0" marB="0"/>
                </a:tc>
                <a:extLst>
                  <a:ext uri="{0D108BD9-81ED-4DB2-BD59-A6C34878D82A}">
                    <a16:rowId xmlns="" xmlns:a16="http://schemas.microsoft.com/office/drawing/2014/main" val="2253416839"/>
                  </a:ext>
                </a:extLst>
              </a:tr>
              <a:tr h="166250">
                <a:tc>
                  <a:txBody>
                    <a:bodyPr/>
                    <a:lstStyle/>
                    <a:p>
                      <a:pPr marL="0" marR="0">
                        <a:lnSpc>
                          <a:spcPct val="115000"/>
                        </a:lnSpc>
                        <a:spcBef>
                          <a:spcPts val="0"/>
                        </a:spcBef>
                        <a:spcAft>
                          <a:spcPts val="0"/>
                        </a:spcAft>
                      </a:pPr>
                      <a:r>
                        <a:rPr lang="en-GB" sz="900">
                          <a:effectLst/>
                        </a:rPr>
                        <a:t>5 A*-C GCSE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40" marR="59140" marT="0" marB="0"/>
                </a:tc>
                <a:tc>
                  <a:txBody>
                    <a:bodyPr/>
                    <a:lstStyle/>
                    <a:p>
                      <a:pPr marL="0" marR="0">
                        <a:lnSpc>
                          <a:spcPct val="115000"/>
                        </a:lnSpc>
                        <a:spcBef>
                          <a:spcPts val="0"/>
                        </a:spcBef>
                        <a:spcAft>
                          <a:spcPts val="0"/>
                        </a:spcAft>
                      </a:pPr>
                      <a:r>
                        <a:rPr lang="en-GB" sz="900">
                          <a:effectLst/>
                        </a:rPr>
                        <a:t>78.5% (26)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40" marR="59140" marT="0" marB="0"/>
                </a:tc>
                <a:tc>
                  <a:txBody>
                    <a:bodyPr/>
                    <a:lstStyle/>
                    <a:p>
                      <a:pPr marL="0" marR="0">
                        <a:lnSpc>
                          <a:spcPct val="115000"/>
                        </a:lnSpc>
                        <a:spcBef>
                          <a:spcPts val="0"/>
                        </a:spcBef>
                        <a:spcAft>
                          <a:spcPts val="0"/>
                        </a:spcAft>
                      </a:pPr>
                      <a:r>
                        <a:rPr lang="en-GB" sz="900">
                          <a:effectLst/>
                        </a:rPr>
                        <a:t>47.3% (41)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40" marR="59140" marT="0" marB="0"/>
                </a:tc>
                <a:tc>
                  <a:txBody>
                    <a:bodyPr/>
                    <a:lstStyle/>
                    <a:p>
                      <a:pPr marL="0" marR="0">
                        <a:lnSpc>
                          <a:spcPct val="115000"/>
                        </a:lnSpc>
                        <a:spcBef>
                          <a:spcPts val="0"/>
                        </a:spcBef>
                        <a:spcAft>
                          <a:spcPts val="0"/>
                        </a:spcAft>
                      </a:pPr>
                      <a:r>
                        <a:rPr lang="en-GB" sz="900">
                          <a:effectLst/>
                        </a:rPr>
                        <a:t>31.2% (46)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40" marR="59140" marT="0" marB="0"/>
                </a:tc>
                <a:extLst>
                  <a:ext uri="{0D108BD9-81ED-4DB2-BD59-A6C34878D82A}">
                    <a16:rowId xmlns="" xmlns:a16="http://schemas.microsoft.com/office/drawing/2014/main" val="3028402399"/>
                  </a:ext>
                </a:extLst>
              </a:tr>
              <a:tr h="216848">
                <a:tc>
                  <a:txBody>
                    <a:bodyPr/>
                    <a:lstStyle/>
                    <a:p>
                      <a:pPr marL="0" marR="0">
                        <a:lnSpc>
                          <a:spcPct val="115000"/>
                        </a:lnSpc>
                        <a:spcBef>
                          <a:spcPts val="0"/>
                        </a:spcBef>
                        <a:spcAft>
                          <a:spcPts val="0"/>
                        </a:spcAft>
                      </a:pPr>
                      <a:r>
                        <a:rPr lang="en-GB" sz="900">
                          <a:effectLst/>
                        </a:rPr>
                        <a:t>Most similar school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40" marR="59140" marT="0" marB="0"/>
                </a:tc>
                <a:tc>
                  <a:txBody>
                    <a:bodyPr/>
                    <a:lstStyle/>
                    <a:p>
                      <a:pPr marL="0" marR="0">
                        <a:lnSpc>
                          <a:spcPct val="150000"/>
                        </a:lnSpc>
                        <a:spcBef>
                          <a:spcPts val="0"/>
                        </a:spcBef>
                        <a:spcAft>
                          <a:spcPts val="0"/>
                        </a:spcAft>
                      </a:pPr>
                      <a:r>
                        <a:rPr lang="en-GB" sz="900">
                          <a:effectLst/>
                        </a:rPr>
                        <a:t>86.5%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40" marR="59140" marT="0" marB="0"/>
                </a:tc>
                <a:tc>
                  <a:txBody>
                    <a:bodyPr/>
                    <a:lstStyle/>
                    <a:p>
                      <a:pPr marL="0" marR="0">
                        <a:lnSpc>
                          <a:spcPct val="115000"/>
                        </a:lnSpc>
                        <a:spcBef>
                          <a:spcPts val="0"/>
                        </a:spcBef>
                        <a:spcAft>
                          <a:spcPts val="0"/>
                        </a:spcAft>
                      </a:pPr>
                      <a:r>
                        <a:rPr lang="en-GB" sz="900">
                          <a:effectLst/>
                        </a:rPr>
                        <a:t>72.2%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40" marR="59140" marT="0" marB="0"/>
                </a:tc>
                <a:tc>
                  <a:txBody>
                    <a:bodyPr/>
                    <a:lstStyle/>
                    <a:p>
                      <a:pPr marL="0" marR="0">
                        <a:lnSpc>
                          <a:spcPct val="115000"/>
                        </a:lnSpc>
                        <a:spcBef>
                          <a:spcPts val="0"/>
                        </a:spcBef>
                        <a:spcAft>
                          <a:spcPts val="0"/>
                        </a:spcAft>
                      </a:pPr>
                      <a:r>
                        <a:rPr lang="en-GB" sz="900">
                          <a:effectLst/>
                        </a:rPr>
                        <a:t>12.2%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40" marR="59140" marT="0" marB="0"/>
                </a:tc>
                <a:extLst>
                  <a:ext uri="{0D108BD9-81ED-4DB2-BD59-A6C34878D82A}">
                    <a16:rowId xmlns="" xmlns:a16="http://schemas.microsoft.com/office/drawing/2014/main" val="2399168747"/>
                  </a:ext>
                </a:extLst>
              </a:tr>
              <a:tr h="332500">
                <a:tc>
                  <a:txBody>
                    <a:bodyPr/>
                    <a:lstStyle/>
                    <a:p>
                      <a:pPr marL="0" marR="0">
                        <a:lnSpc>
                          <a:spcPct val="115000"/>
                        </a:lnSpc>
                        <a:spcBef>
                          <a:spcPts val="0"/>
                        </a:spcBef>
                        <a:spcAft>
                          <a:spcPts val="0"/>
                        </a:spcAft>
                      </a:pPr>
                      <a:r>
                        <a:rPr lang="en-GB" sz="900">
                          <a:effectLst/>
                        </a:rPr>
                        <a:t>Avg score best 8 GCSE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40" marR="59140" marT="0" marB="0"/>
                </a:tc>
                <a:tc>
                  <a:txBody>
                    <a:bodyPr/>
                    <a:lstStyle/>
                    <a:p>
                      <a:pPr marL="0" marR="0">
                        <a:lnSpc>
                          <a:spcPct val="115000"/>
                        </a:lnSpc>
                        <a:spcBef>
                          <a:spcPts val="0"/>
                        </a:spcBef>
                        <a:spcAft>
                          <a:spcPts val="0"/>
                        </a:spcAft>
                      </a:pPr>
                      <a:r>
                        <a:rPr lang="en-GB" sz="900">
                          <a:effectLst/>
                        </a:rPr>
                        <a:t>48.1 (12)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40" marR="59140" marT="0" marB="0"/>
                </a:tc>
                <a:tc>
                  <a:txBody>
                    <a:bodyPr/>
                    <a:lstStyle/>
                    <a:p>
                      <a:pPr marL="0" marR="0">
                        <a:lnSpc>
                          <a:spcPct val="115000"/>
                        </a:lnSpc>
                        <a:spcBef>
                          <a:spcPts val="0"/>
                        </a:spcBef>
                        <a:spcAft>
                          <a:spcPts val="0"/>
                        </a:spcAft>
                        <a:tabLst>
                          <a:tab pos="660400" algn="ctr"/>
                        </a:tabLst>
                      </a:pPr>
                      <a:r>
                        <a:rPr lang="en-GB" sz="900">
                          <a:effectLst/>
                        </a:rPr>
                        <a:t>38.1 (24)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40" marR="59140" marT="0" marB="0"/>
                </a:tc>
                <a:tc>
                  <a:txBody>
                    <a:bodyPr/>
                    <a:lstStyle/>
                    <a:p>
                      <a:pPr marL="0" marR="0">
                        <a:lnSpc>
                          <a:spcPct val="115000"/>
                        </a:lnSpc>
                        <a:spcBef>
                          <a:spcPts val="0"/>
                        </a:spcBef>
                        <a:spcAft>
                          <a:spcPts val="0"/>
                        </a:spcAft>
                      </a:pPr>
                      <a:r>
                        <a:rPr lang="en-GB" sz="900">
                          <a:effectLst/>
                        </a:rPr>
                        <a:t>11.0 (34)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40" marR="59140" marT="0" marB="0"/>
                </a:tc>
                <a:extLst>
                  <a:ext uri="{0D108BD9-81ED-4DB2-BD59-A6C34878D82A}">
                    <a16:rowId xmlns="" xmlns:a16="http://schemas.microsoft.com/office/drawing/2014/main" val="2209145782"/>
                  </a:ext>
                </a:extLst>
              </a:tr>
              <a:tr h="166250">
                <a:tc>
                  <a:txBody>
                    <a:bodyPr/>
                    <a:lstStyle/>
                    <a:p>
                      <a:pPr marL="0" marR="0">
                        <a:lnSpc>
                          <a:spcPct val="115000"/>
                        </a:lnSpc>
                        <a:spcBef>
                          <a:spcPts val="0"/>
                        </a:spcBef>
                        <a:spcAft>
                          <a:spcPts val="0"/>
                        </a:spcAft>
                      </a:pPr>
                      <a:r>
                        <a:rPr lang="en-GB" sz="900">
                          <a:effectLst/>
                        </a:rPr>
                        <a:t>Most similar school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40" marR="59140" marT="0" marB="0"/>
                </a:tc>
                <a:tc>
                  <a:txBody>
                    <a:bodyPr/>
                    <a:lstStyle/>
                    <a:p>
                      <a:pPr marL="0" marR="0">
                        <a:lnSpc>
                          <a:spcPct val="115000"/>
                        </a:lnSpc>
                        <a:spcBef>
                          <a:spcPts val="0"/>
                        </a:spcBef>
                        <a:spcAft>
                          <a:spcPts val="0"/>
                        </a:spcAft>
                      </a:pPr>
                      <a:r>
                        <a:rPr lang="en-GB" sz="900">
                          <a:effectLst/>
                        </a:rPr>
                        <a:t>49.1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40" marR="59140" marT="0" marB="0"/>
                </a:tc>
                <a:tc>
                  <a:txBody>
                    <a:bodyPr/>
                    <a:lstStyle/>
                    <a:p>
                      <a:pPr marL="0" marR="0">
                        <a:lnSpc>
                          <a:spcPct val="115000"/>
                        </a:lnSpc>
                        <a:spcBef>
                          <a:spcPts val="0"/>
                        </a:spcBef>
                        <a:spcAft>
                          <a:spcPts val="0"/>
                        </a:spcAft>
                      </a:pPr>
                      <a:r>
                        <a:rPr lang="en-GB" sz="900">
                          <a:effectLst/>
                        </a:rPr>
                        <a:t>44.9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40" marR="59140" marT="0" marB="0"/>
                </a:tc>
                <a:tc>
                  <a:txBody>
                    <a:bodyPr/>
                    <a:lstStyle/>
                    <a:p>
                      <a:pPr marL="0" marR="0">
                        <a:lnSpc>
                          <a:spcPct val="115000"/>
                        </a:lnSpc>
                        <a:spcBef>
                          <a:spcPts val="0"/>
                        </a:spcBef>
                        <a:spcAft>
                          <a:spcPts val="0"/>
                        </a:spcAft>
                        <a:tabLst>
                          <a:tab pos="660400" algn="ctr"/>
                        </a:tabLst>
                      </a:pPr>
                      <a:r>
                        <a:rPr lang="en-GB" sz="900" dirty="0">
                          <a:effectLst/>
                        </a:rPr>
                        <a:t>4.2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40" marR="59140" marT="0" marB="0"/>
                </a:tc>
                <a:extLst>
                  <a:ext uri="{0D108BD9-81ED-4DB2-BD59-A6C34878D82A}">
                    <a16:rowId xmlns="" xmlns:a16="http://schemas.microsoft.com/office/drawing/2014/main" val="4051949256"/>
                  </a:ext>
                </a:extLst>
              </a:tr>
            </a:tbl>
          </a:graphicData>
        </a:graphic>
      </p:graphicFrame>
      <p:sp>
        <p:nvSpPr>
          <p:cNvPr id="5" name="Text Placeholder 4"/>
          <p:cNvSpPr>
            <a:spLocks noGrp="1"/>
          </p:cNvSpPr>
          <p:nvPr>
            <p:ph type="body" sz="quarter" idx="3"/>
          </p:nvPr>
        </p:nvSpPr>
        <p:spPr>
          <a:xfrm>
            <a:off x="6282948" y="2111766"/>
            <a:ext cx="4665134" cy="576262"/>
          </a:xfrm>
        </p:spPr>
        <p:txBody>
          <a:bodyPr/>
          <a:lstStyle/>
          <a:p>
            <a:r>
              <a:rPr lang="en-US" sz="2000" dirty="0" err="1"/>
              <a:t>Redbridge</a:t>
            </a:r>
            <a:r>
              <a:rPr lang="en-US" sz="2000" dirty="0"/>
              <a:t> Community School (</a:t>
            </a:r>
            <a:r>
              <a:rPr lang="en-US" sz="2000" dirty="0" err="1"/>
              <a:t>Coxford</a:t>
            </a:r>
            <a:r>
              <a:rPr lang="en-US" sz="2000" dirty="0"/>
              <a:t>)</a:t>
            </a:r>
          </a:p>
          <a:p>
            <a:r>
              <a:rPr lang="en-US" sz="1500" dirty="0"/>
              <a:t>Average achievement over last 3 years</a:t>
            </a:r>
            <a:endParaRPr lang="en-GB" sz="1500" dirty="0"/>
          </a:p>
          <a:p>
            <a:endParaRPr lang="en-GB" dirty="0"/>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751224630"/>
              </p:ext>
            </p:extLst>
          </p:nvPr>
        </p:nvGraphicFramePr>
        <p:xfrm>
          <a:off x="6463634" y="2297372"/>
          <a:ext cx="4929189" cy="1046414"/>
        </p:xfrm>
        <a:graphic>
          <a:graphicData uri="http://schemas.openxmlformats.org/drawingml/2006/table">
            <a:tbl>
              <a:tblPr firstRow="1" firstCol="1" bandRow="1">
                <a:tableStyleId>{5C22544A-7EE6-4342-B048-85BDC9FD1C3A}</a:tableStyleId>
              </a:tblPr>
              <a:tblGrid>
                <a:gridCol w="1161771">
                  <a:extLst>
                    <a:ext uri="{9D8B030D-6E8A-4147-A177-3AD203B41FA5}">
                      <a16:colId xmlns="" xmlns:a16="http://schemas.microsoft.com/office/drawing/2014/main" val="2908776514"/>
                    </a:ext>
                  </a:extLst>
                </a:gridCol>
                <a:gridCol w="1255806">
                  <a:extLst>
                    <a:ext uri="{9D8B030D-6E8A-4147-A177-3AD203B41FA5}">
                      <a16:colId xmlns="" xmlns:a16="http://schemas.microsoft.com/office/drawing/2014/main" val="1945774513"/>
                    </a:ext>
                  </a:extLst>
                </a:gridCol>
                <a:gridCol w="1255806">
                  <a:extLst>
                    <a:ext uri="{9D8B030D-6E8A-4147-A177-3AD203B41FA5}">
                      <a16:colId xmlns="" xmlns:a16="http://schemas.microsoft.com/office/drawing/2014/main" val="3723984479"/>
                    </a:ext>
                  </a:extLst>
                </a:gridCol>
                <a:gridCol w="1255806">
                  <a:extLst>
                    <a:ext uri="{9D8B030D-6E8A-4147-A177-3AD203B41FA5}">
                      <a16:colId xmlns="" xmlns:a16="http://schemas.microsoft.com/office/drawing/2014/main" val="2998801887"/>
                    </a:ext>
                  </a:extLst>
                </a:gridCol>
              </a:tblGrid>
              <a:tr h="165983">
                <a:tc>
                  <a:txBody>
                    <a:bodyPr/>
                    <a:lstStyle/>
                    <a:p>
                      <a:pPr marL="0" marR="0">
                        <a:lnSpc>
                          <a:spcPct val="115000"/>
                        </a:lnSpc>
                        <a:spcBef>
                          <a:spcPts val="0"/>
                        </a:spcBef>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045" marR="59045" marT="0" marB="0"/>
                </a:tc>
                <a:tc>
                  <a:txBody>
                    <a:bodyPr/>
                    <a:lstStyle/>
                    <a:p>
                      <a:pPr marL="0" marR="0">
                        <a:lnSpc>
                          <a:spcPct val="115000"/>
                        </a:lnSpc>
                        <a:spcBef>
                          <a:spcPts val="0"/>
                        </a:spcBef>
                        <a:spcAft>
                          <a:spcPts val="0"/>
                        </a:spcAft>
                      </a:pPr>
                      <a:r>
                        <a:rPr lang="en-GB" sz="900">
                          <a:effectLst/>
                        </a:rPr>
                        <a:t>Non-PP</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045" marR="59045" marT="0" marB="0"/>
                </a:tc>
                <a:tc>
                  <a:txBody>
                    <a:bodyPr/>
                    <a:lstStyle/>
                    <a:p>
                      <a:pPr marL="0" marR="0">
                        <a:lnSpc>
                          <a:spcPct val="115000"/>
                        </a:lnSpc>
                        <a:spcBef>
                          <a:spcPts val="0"/>
                        </a:spcBef>
                        <a:spcAft>
                          <a:spcPts val="0"/>
                        </a:spcAft>
                      </a:pPr>
                      <a:r>
                        <a:rPr lang="en-GB" sz="900">
                          <a:effectLst/>
                        </a:rPr>
                        <a:t>PP</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045" marR="59045" marT="0" marB="0"/>
                </a:tc>
                <a:tc>
                  <a:txBody>
                    <a:bodyPr/>
                    <a:lstStyle/>
                    <a:p>
                      <a:pPr marL="0" marR="0">
                        <a:lnSpc>
                          <a:spcPct val="115000"/>
                        </a:lnSpc>
                        <a:spcBef>
                          <a:spcPts val="0"/>
                        </a:spcBef>
                        <a:spcAft>
                          <a:spcPts val="0"/>
                        </a:spcAft>
                      </a:pPr>
                      <a:r>
                        <a:rPr lang="en-GB" sz="900" dirty="0">
                          <a:effectLst/>
                        </a:rPr>
                        <a:t>Gap</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045" marR="59045" marT="0" marB="0"/>
                </a:tc>
                <a:extLst>
                  <a:ext uri="{0D108BD9-81ED-4DB2-BD59-A6C34878D82A}">
                    <a16:rowId xmlns="" xmlns:a16="http://schemas.microsoft.com/office/drawing/2014/main" val="1724044087"/>
                  </a:ext>
                </a:extLst>
              </a:tr>
              <a:tr h="165983">
                <a:tc>
                  <a:txBody>
                    <a:bodyPr/>
                    <a:lstStyle/>
                    <a:p>
                      <a:pPr marL="0" marR="0">
                        <a:lnSpc>
                          <a:spcPct val="115000"/>
                        </a:lnSpc>
                        <a:spcBef>
                          <a:spcPts val="0"/>
                        </a:spcBef>
                        <a:spcAft>
                          <a:spcPts val="0"/>
                        </a:spcAft>
                      </a:pPr>
                      <a:r>
                        <a:rPr lang="en-GB" sz="900">
                          <a:effectLst/>
                        </a:rPr>
                        <a:t>5 A*-C GCSE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045" marR="59045" marT="0" marB="0"/>
                </a:tc>
                <a:tc>
                  <a:txBody>
                    <a:bodyPr/>
                    <a:lstStyle/>
                    <a:p>
                      <a:pPr marL="0" marR="0">
                        <a:lnSpc>
                          <a:spcPct val="115000"/>
                        </a:lnSpc>
                        <a:spcBef>
                          <a:spcPts val="0"/>
                        </a:spcBef>
                        <a:spcAft>
                          <a:spcPts val="0"/>
                        </a:spcAft>
                      </a:pPr>
                      <a:r>
                        <a:rPr lang="en-GB" sz="900">
                          <a:effectLst/>
                        </a:rPr>
                        <a:t>43.1% (40)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045" marR="59045" marT="0" marB="0"/>
                </a:tc>
                <a:tc>
                  <a:txBody>
                    <a:bodyPr/>
                    <a:lstStyle/>
                    <a:p>
                      <a:pPr marL="0" marR="0">
                        <a:lnSpc>
                          <a:spcPct val="115000"/>
                        </a:lnSpc>
                        <a:spcBef>
                          <a:spcPts val="0"/>
                        </a:spcBef>
                        <a:spcAft>
                          <a:spcPts val="0"/>
                        </a:spcAft>
                      </a:pPr>
                      <a:r>
                        <a:rPr lang="en-GB" sz="900">
                          <a:effectLst/>
                        </a:rPr>
                        <a:t>29.0% (20)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045" marR="59045" marT="0" marB="0"/>
                </a:tc>
                <a:tc>
                  <a:txBody>
                    <a:bodyPr/>
                    <a:lstStyle/>
                    <a:p>
                      <a:pPr marL="0" marR="0">
                        <a:lnSpc>
                          <a:spcPct val="115000"/>
                        </a:lnSpc>
                        <a:spcBef>
                          <a:spcPts val="0"/>
                        </a:spcBef>
                        <a:spcAft>
                          <a:spcPts val="0"/>
                        </a:spcAft>
                      </a:pPr>
                      <a:r>
                        <a:rPr lang="en-GB" sz="900">
                          <a:effectLst/>
                        </a:rPr>
                        <a:t>14.1% (4)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045" marR="59045" marT="0" marB="0"/>
                </a:tc>
                <a:extLst>
                  <a:ext uri="{0D108BD9-81ED-4DB2-BD59-A6C34878D82A}">
                    <a16:rowId xmlns="" xmlns:a16="http://schemas.microsoft.com/office/drawing/2014/main" val="4111008414"/>
                  </a:ext>
                </a:extLst>
              </a:tr>
              <a:tr h="216499">
                <a:tc>
                  <a:txBody>
                    <a:bodyPr/>
                    <a:lstStyle/>
                    <a:p>
                      <a:pPr marL="0" marR="0">
                        <a:lnSpc>
                          <a:spcPct val="115000"/>
                        </a:lnSpc>
                        <a:spcBef>
                          <a:spcPts val="0"/>
                        </a:spcBef>
                        <a:spcAft>
                          <a:spcPts val="0"/>
                        </a:spcAft>
                      </a:pPr>
                      <a:r>
                        <a:rPr lang="en-GB" sz="900">
                          <a:effectLst/>
                        </a:rPr>
                        <a:t>Most similar school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045" marR="59045" marT="0" marB="0"/>
                </a:tc>
                <a:tc>
                  <a:txBody>
                    <a:bodyPr/>
                    <a:lstStyle/>
                    <a:p>
                      <a:pPr marL="0" marR="0">
                        <a:lnSpc>
                          <a:spcPct val="150000"/>
                        </a:lnSpc>
                        <a:spcBef>
                          <a:spcPts val="0"/>
                        </a:spcBef>
                        <a:spcAft>
                          <a:spcPts val="0"/>
                        </a:spcAft>
                      </a:pPr>
                      <a:r>
                        <a:rPr lang="en-GB" sz="900">
                          <a:effectLst/>
                        </a:rPr>
                        <a:t>51.4%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045" marR="59045" marT="0" marB="0"/>
                </a:tc>
                <a:tc>
                  <a:txBody>
                    <a:bodyPr/>
                    <a:lstStyle/>
                    <a:p>
                      <a:pPr marL="0" marR="0">
                        <a:lnSpc>
                          <a:spcPct val="115000"/>
                        </a:lnSpc>
                        <a:spcBef>
                          <a:spcPts val="0"/>
                        </a:spcBef>
                        <a:spcAft>
                          <a:spcPts val="0"/>
                        </a:spcAft>
                      </a:pPr>
                      <a:r>
                        <a:rPr lang="en-GB" sz="900">
                          <a:effectLst/>
                        </a:rPr>
                        <a:t>25.7%</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045" marR="59045" marT="0" marB="0"/>
                </a:tc>
                <a:tc>
                  <a:txBody>
                    <a:bodyPr/>
                    <a:lstStyle/>
                    <a:p>
                      <a:pPr marL="0" marR="0">
                        <a:lnSpc>
                          <a:spcPct val="115000"/>
                        </a:lnSpc>
                        <a:spcBef>
                          <a:spcPts val="0"/>
                        </a:spcBef>
                        <a:spcAft>
                          <a:spcPts val="0"/>
                        </a:spcAft>
                      </a:pPr>
                      <a:r>
                        <a:rPr lang="en-GB" sz="900">
                          <a:effectLst/>
                        </a:rPr>
                        <a:t>25.7%</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045" marR="59045" marT="0" marB="0"/>
                </a:tc>
                <a:extLst>
                  <a:ext uri="{0D108BD9-81ED-4DB2-BD59-A6C34878D82A}">
                    <a16:rowId xmlns="" xmlns:a16="http://schemas.microsoft.com/office/drawing/2014/main" val="276548218"/>
                  </a:ext>
                </a:extLst>
              </a:tr>
              <a:tr h="331966">
                <a:tc>
                  <a:txBody>
                    <a:bodyPr/>
                    <a:lstStyle/>
                    <a:p>
                      <a:pPr marL="0" marR="0">
                        <a:lnSpc>
                          <a:spcPct val="115000"/>
                        </a:lnSpc>
                        <a:spcBef>
                          <a:spcPts val="0"/>
                        </a:spcBef>
                        <a:spcAft>
                          <a:spcPts val="0"/>
                        </a:spcAft>
                      </a:pPr>
                      <a:r>
                        <a:rPr lang="en-GB" sz="900">
                          <a:effectLst/>
                        </a:rPr>
                        <a:t>Avg score best 8 GCSE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045" marR="59045" marT="0" marB="0"/>
                </a:tc>
                <a:tc>
                  <a:txBody>
                    <a:bodyPr/>
                    <a:lstStyle/>
                    <a:p>
                      <a:pPr marL="0" marR="0">
                        <a:lnSpc>
                          <a:spcPct val="115000"/>
                        </a:lnSpc>
                        <a:spcBef>
                          <a:spcPts val="0"/>
                        </a:spcBef>
                        <a:spcAft>
                          <a:spcPts val="0"/>
                        </a:spcAft>
                      </a:pPr>
                      <a:r>
                        <a:rPr lang="en-GB" sz="900">
                          <a:effectLst/>
                        </a:rPr>
                        <a:t>28.9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045" marR="59045" marT="0" marB="0"/>
                </a:tc>
                <a:tc>
                  <a:txBody>
                    <a:bodyPr/>
                    <a:lstStyle/>
                    <a:p>
                      <a:pPr marL="0" marR="0">
                        <a:lnSpc>
                          <a:spcPct val="115000"/>
                        </a:lnSpc>
                        <a:spcBef>
                          <a:spcPts val="0"/>
                        </a:spcBef>
                        <a:spcAft>
                          <a:spcPts val="0"/>
                        </a:spcAft>
                        <a:tabLst>
                          <a:tab pos="660400" algn="ctr"/>
                        </a:tabLst>
                      </a:pPr>
                      <a:r>
                        <a:rPr lang="en-GB" sz="900">
                          <a:effectLst/>
                        </a:rPr>
                        <a:t>23.0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045" marR="59045" marT="0" marB="0"/>
                </a:tc>
                <a:tc>
                  <a:txBody>
                    <a:bodyPr/>
                    <a:lstStyle/>
                    <a:p>
                      <a:pPr marL="0" marR="0">
                        <a:lnSpc>
                          <a:spcPct val="115000"/>
                        </a:lnSpc>
                        <a:spcBef>
                          <a:spcPts val="0"/>
                        </a:spcBef>
                        <a:spcAft>
                          <a:spcPts val="0"/>
                        </a:spcAft>
                      </a:pPr>
                      <a:r>
                        <a:rPr lang="en-GB" sz="900">
                          <a:effectLst/>
                        </a:rPr>
                        <a:t>5.9 (7)</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045" marR="59045" marT="0" marB="0"/>
                </a:tc>
                <a:extLst>
                  <a:ext uri="{0D108BD9-81ED-4DB2-BD59-A6C34878D82A}">
                    <a16:rowId xmlns="" xmlns:a16="http://schemas.microsoft.com/office/drawing/2014/main" val="112748310"/>
                  </a:ext>
                </a:extLst>
              </a:tr>
              <a:tr h="165983">
                <a:tc>
                  <a:txBody>
                    <a:bodyPr/>
                    <a:lstStyle/>
                    <a:p>
                      <a:pPr marL="0" marR="0">
                        <a:lnSpc>
                          <a:spcPct val="115000"/>
                        </a:lnSpc>
                        <a:spcBef>
                          <a:spcPts val="0"/>
                        </a:spcBef>
                        <a:spcAft>
                          <a:spcPts val="0"/>
                        </a:spcAft>
                      </a:pPr>
                      <a:r>
                        <a:rPr lang="en-GB" sz="900">
                          <a:effectLst/>
                        </a:rPr>
                        <a:t>Most similar school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045" marR="59045" marT="0" marB="0"/>
                </a:tc>
                <a:tc>
                  <a:txBody>
                    <a:bodyPr/>
                    <a:lstStyle/>
                    <a:p>
                      <a:pPr marL="0" marR="0">
                        <a:lnSpc>
                          <a:spcPct val="115000"/>
                        </a:lnSpc>
                        <a:spcBef>
                          <a:spcPts val="0"/>
                        </a:spcBef>
                        <a:spcAft>
                          <a:spcPts val="0"/>
                        </a:spcAft>
                      </a:pPr>
                      <a:r>
                        <a:rPr lang="en-GB" sz="900">
                          <a:effectLst/>
                        </a:rPr>
                        <a:t>28.9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045" marR="59045" marT="0" marB="0"/>
                </a:tc>
                <a:tc>
                  <a:txBody>
                    <a:bodyPr/>
                    <a:lstStyle/>
                    <a:p>
                      <a:pPr marL="0" marR="0">
                        <a:lnSpc>
                          <a:spcPct val="115000"/>
                        </a:lnSpc>
                        <a:spcBef>
                          <a:spcPts val="0"/>
                        </a:spcBef>
                        <a:spcAft>
                          <a:spcPts val="0"/>
                        </a:spcAft>
                      </a:pPr>
                      <a:r>
                        <a:rPr lang="en-GB" sz="900">
                          <a:effectLst/>
                        </a:rPr>
                        <a:t>20.7</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045" marR="59045" marT="0" marB="0"/>
                </a:tc>
                <a:tc>
                  <a:txBody>
                    <a:bodyPr/>
                    <a:lstStyle/>
                    <a:p>
                      <a:pPr marL="0" marR="0">
                        <a:lnSpc>
                          <a:spcPct val="115000"/>
                        </a:lnSpc>
                        <a:spcBef>
                          <a:spcPts val="0"/>
                        </a:spcBef>
                        <a:spcAft>
                          <a:spcPts val="0"/>
                        </a:spcAft>
                      </a:pPr>
                      <a:r>
                        <a:rPr lang="en-GB" sz="900" dirty="0">
                          <a:effectLst/>
                        </a:rPr>
                        <a:t>8.2</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045" marR="59045" marT="0" marB="0"/>
                </a:tc>
                <a:extLst>
                  <a:ext uri="{0D108BD9-81ED-4DB2-BD59-A6C34878D82A}">
                    <a16:rowId xmlns="" xmlns:a16="http://schemas.microsoft.com/office/drawing/2014/main" val="3767246917"/>
                  </a:ext>
                </a:extLst>
              </a:tr>
            </a:tbl>
          </a:graphicData>
        </a:graphic>
      </p:graphicFrame>
      <p:sp>
        <p:nvSpPr>
          <p:cNvPr id="7" name="Rectangle 6"/>
          <p:cNvSpPr/>
          <p:nvPr/>
        </p:nvSpPr>
        <p:spPr>
          <a:xfrm>
            <a:off x="161862" y="4055408"/>
            <a:ext cx="9732384" cy="2157001"/>
          </a:xfrm>
          <a:prstGeom prst="rect">
            <a:avLst/>
          </a:prstGeom>
        </p:spPr>
        <p:txBody>
          <a:bodyPr wrap="square">
            <a:spAutoFit/>
          </a:bodyPr>
          <a:lstStyle/>
          <a:p>
            <a:pPr marL="342900" indent="-342900">
              <a:spcBef>
                <a:spcPts val="480"/>
              </a:spcBef>
              <a:spcAft>
                <a:spcPts val="600"/>
              </a:spcAft>
              <a:buFont typeface="Arial" panose="020B0604020202020204" pitchFamily="34" charset="0"/>
              <a:buChar char="•"/>
            </a:pPr>
            <a:r>
              <a:rPr lang="en-US" sz="2000" dirty="0"/>
              <a:t>We can highlight issues relevant to deprived LSOAs such as variance in performance of pupil premium and non pupil premium students.</a:t>
            </a:r>
          </a:p>
          <a:p>
            <a:pPr marL="342900" indent="-342900">
              <a:spcBef>
                <a:spcPts val="480"/>
              </a:spcBef>
              <a:spcAft>
                <a:spcPts val="600"/>
              </a:spcAft>
              <a:buFont typeface="Arial" panose="020B0604020202020204" pitchFamily="34" charset="0"/>
              <a:buChar char="•"/>
            </a:pPr>
            <a:r>
              <a:rPr lang="en-US" sz="2000" dirty="0"/>
              <a:t>The example  shows </a:t>
            </a:r>
            <a:r>
              <a:rPr lang="en-US" sz="2000" dirty="0">
                <a:solidFill>
                  <a:srgbClr val="FF0000"/>
                </a:solidFill>
              </a:rPr>
              <a:t>St. Anne’s Catholic </a:t>
            </a:r>
            <a:r>
              <a:rPr lang="en-US" sz="2000" dirty="0"/>
              <a:t>underperforms in terms of PP students compared with its most similar school, whereas</a:t>
            </a:r>
            <a:r>
              <a:rPr lang="en-US" sz="2000" dirty="0">
                <a:solidFill>
                  <a:srgbClr val="FFFF00"/>
                </a:solidFill>
              </a:rPr>
              <a:t> </a:t>
            </a:r>
            <a:r>
              <a:rPr lang="en-US" sz="2000" dirty="0" err="1">
                <a:solidFill>
                  <a:srgbClr val="FFFF00"/>
                </a:solidFill>
              </a:rPr>
              <a:t>Redbridge</a:t>
            </a:r>
            <a:r>
              <a:rPr lang="en-US" sz="2000" dirty="0">
                <a:solidFill>
                  <a:srgbClr val="FFFF00"/>
                </a:solidFill>
              </a:rPr>
              <a:t> Community</a:t>
            </a:r>
            <a:r>
              <a:rPr lang="en-US" sz="2000" dirty="0"/>
              <a:t> outperforms its most similar school.</a:t>
            </a:r>
            <a:endParaRPr lang="en-GB" sz="2000" dirty="0"/>
          </a:p>
          <a:p>
            <a:endParaRPr lang="en-GB" sz="2000" dirty="0"/>
          </a:p>
        </p:txBody>
      </p:sp>
      <p:pic>
        <p:nvPicPr>
          <p:cNvPr id="10" name="Picture 9"/>
          <p:cNvPicPr>
            <a:picLocks noChangeAspect="1"/>
          </p:cNvPicPr>
          <p:nvPr/>
        </p:nvPicPr>
        <p:blipFill>
          <a:blip r:embed="rId3"/>
          <a:stretch>
            <a:fillRect/>
          </a:stretch>
        </p:blipFill>
        <p:spPr>
          <a:xfrm>
            <a:off x="10413427" y="5994400"/>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ounded Rectangle 3"/>
          <p:cNvSpPr/>
          <p:nvPr/>
        </p:nvSpPr>
        <p:spPr>
          <a:xfrm>
            <a:off x="2890911" y="2285817"/>
            <a:ext cx="1280160" cy="105796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8855611" y="2285819"/>
            <a:ext cx="1255039" cy="1057968"/>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365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099557" y="945550"/>
            <a:ext cx="7148945" cy="2798618"/>
          </a:xfrm>
          <a:prstGeom prst="roundRect">
            <a:avLst>
              <a:gd name="adj" fmla="val 11999"/>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135903" y="-217008"/>
            <a:ext cx="10277524" cy="1507067"/>
          </a:xfrm>
        </p:spPr>
        <p:txBody>
          <a:bodyPr/>
          <a:lstStyle/>
          <a:p>
            <a:r>
              <a:rPr lang="en-US" dirty="0"/>
              <a:t>Understanding the area: Post 16</a:t>
            </a:r>
            <a:endParaRPr lang="en-GB" dirty="0"/>
          </a:p>
        </p:txBody>
      </p:sp>
      <p:sp>
        <p:nvSpPr>
          <p:cNvPr id="3" name="Content Placeholder 2"/>
          <p:cNvSpPr>
            <a:spLocks noGrp="1"/>
          </p:cNvSpPr>
          <p:nvPr>
            <p:ph idx="1"/>
          </p:nvPr>
        </p:nvSpPr>
        <p:spPr>
          <a:xfrm>
            <a:off x="248145" y="4102239"/>
            <a:ext cx="9496746" cy="1540915"/>
          </a:xfrm>
        </p:spPr>
        <p:txBody>
          <a:bodyPr/>
          <a:lstStyle/>
          <a:p>
            <a:pPr>
              <a:buFont typeface="Arial" panose="020B0604020202020204" pitchFamily="34" charset="0"/>
              <a:buChar char="•"/>
            </a:pPr>
            <a:r>
              <a:rPr lang="en-US" dirty="0">
                <a:solidFill>
                  <a:schemeClr val="tx1"/>
                </a:solidFill>
              </a:rPr>
              <a:t>We can examine the destination of students post 16</a:t>
            </a:r>
          </a:p>
          <a:p>
            <a:pPr>
              <a:buFont typeface="Arial" panose="020B0604020202020204" pitchFamily="34" charset="0"/>
              <a:buChar char="•"/>
            </a:pPr>
            <a:r>
              <a:rPr lang="en-US" dirty="0">
                <a:solidFill>
                  <a:schemeClr val="tx1"/>
                </a:solidFill>
              </a:rPr>
              <a:t>This may indicate the willingness of young people to enter work with or without formal training.</a:t>
            </a:r>
          </a:p>
        </p:txBody>
      </p:sp>
      <p:pic>
        <p:nvPicPr>
          <p:cNvPr id="5" name="Picture 4"/>
          <p:cNvPicPr>
            <a:picLocks noChangeAspect="1"/>
          </p:cNvPicPr>
          <p:nvPr/>
        </p:nvPicPr>
        <p:blipFill>
          <a:blip r:embed="rId3"/>
          <a:stretch>
            <a:fillRect/>
          </a:stretch>
        </p:blipFill>
        <p:spPr>
          <a:xfrm>
            <a:off x="2457215" y="1161299"/>
            <a:ext cx="6488131" cy="2383504"/>
          </a:xfrm>
          <a:prstGeom prst="rect">
            <a:avLst/>
          </a:prstGeom>
        </p:spPr>
      </p:pic>
      <p:pic>
        <p:nvPicPr>
          <p:cNvPr id="7" name="Picture 6"/>
          <p:cNvPicPr>
            <a:picLocks noChangeAspect="1"/>
          </p:cNvPicPr>
          <p:nvPr/>
        </p:nvPicPr>
        <p:blipFill>
          <a:blip r:embed="rId4"/>
          <a:stretch>
            <a:fillRect/>
          </a:stretch>
        </p:blipFill>
        <p:spPr>
          <a:xfrm>
            <a:off x="10413427" y="5994400"/>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p:cNvSpPr txBox="1"/>
          <p:nvPr/>
        </p:nvSpPr>
        <p:spPr>
          <a:xfrm>
            <a:off x="8041120" y="3779074"/>
            <a:ext cx="1207382" cy="323165"/>
          </a:xfrm>
          <a:prstGeom prst="rect">
            <a:avLst/>
          </a:prstGeom>
          <a:noFill/>
        </p:spPr>
        <p:txBody>
          <a:bodyPr wrap="none" rtlCol="0">
            <a:spAutoFit/>
          </a:bodyPr>
          <a:lstStyle/>
          <a:p>
            <a:r>
              <a:rPr lang="en-US" sz="1500" dirty="0" err="1"/>
              <a:t>Paulsgrove</a:t>
            </a:r>
            <a:endParaRPr lang="en-US" sz="1500" dirty="0"/>
          </a:p>
        </p:txBody>
      </p:sp>
      <p:sp>
        <p:nvSpPr>
          <p:cNvPr id="10" name="Rounded Rectangle 9"/>
          <p:cNvSpPr/>
          <p:nvPr/>
        </p:nvSpPr>
        <p:spPr>
          <a:xfrm>
            <a:off x="5234272" y="1674213"/>
            <a:ext cx="3848409" cy="5429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315225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27" y="-260779"/>
            <a:ext cx="11285185" cy="1507067"/>
          </a:xfrm>
        </p:spPr>
        <p:txBody>
          <a:bodyPr/>
          <a:lstStyle/>
          <a:p>
            <a:r>
              <a:rPr lang="en-US" dirty="0"/>
              <a:t>Understanding the area: Post 16</a:t>
            </a:r>
            <a:endParaRPr lang="en-GB" dirty="0"/>
          </a:p>
        </p:txBody>
      </p:sp>
      <p:sp>
        <p:nvSpPr>
          <p:cNvPr id="3" name="Content Placeholder 2"/>
          <p:cNvSpPr>
            <a:spLocks noGrp="1"/>
          </p:cNvSpPr>
          <p:nvPr>
            <p:ph idx="1"/>
          </p:nvPr>
        </p:nvSpPr>
        <p:spPr>
          <a:xfrm>
            <a:off x="263056" y="3873561"/>
            <a:ext cx="8868081" cy="1927980"/>
          </a:xfrm>
        </p:spPr>
        <p:txBody>
          <a:bodyPr/>
          <a:lstStyle/>
          <a:p>
            <a:pPr>
              <a:buFont typeface="Arial" panose="020B0604020202020204" pitchFamily="34" charset="0"/>
              <a:buChar char="•"/>
            </a:pPr>
            <a:r>
              <a:rPr lang="en-US" dirty="0">
                <a:solidFill>
                  <a:schemeClr val="tx1"/>
                </a:solidFill>
              </a:rPr>
              <a:t>We can examine the destination of students post 16</a:t>
            </a:r>
          </a:p>
          <a:p>
            <a:pPr>
              <a:buFont typeface="Arial" panose="020B0604020202020204" pitchFamily="34" charset="0"/>
              <a:buChar char="•"/>
            </a:pPr>
            <a:r>
              <a:rPr lang="en-US" dirty="0">
                <a:solidFill>
                  <a:schemeClr val="tx1"/>
                </a:solidFill>
              </a:rPr>
              <a:t>We can highlight the number of students who leave FE after only one year</a:t>
            </a:r>
            <a:r>
              <a:rPr lang="en-US" dirty="0"/>
              <a:t>.</a:t>
            </a:r>
            <a:endParaRPr lang="en-GB" dirty="0"/>
          </a:p>
        </p:txBody>
      </p:sp>
      <p:pic>
        <p:nvPicPr>
          <p:cNvPr id="7" name="Picture 6"/>
          <p:cNvPicPr>
            <a:picLocks noChangeAspect="1"/>
          </p:cNvPicPr>
          <p:nvPr/>
        </p:nvPicPr>
        <p:blipFill>
          <a:blip r:embed="rId3"/>
          <a:stretch>
            <a:fillRect/>
          </a:stretch>
        </p:blipFill>
        <p:spPr>
          <a:xfrm>
            <a:off x="10413427" y="5994400"/>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10" name="Group 9"/>
          <p:cNvGrpSpPr>
            <a:grpSpLocks/>
          </p:cNvGrpSpPr>
          <p:nvPr/>
        </p:nvGrpSpPr>
        <p:grpSpPr>
          <a:xfrm>
            <a:off x="2173746" y="898277"/>
            <a:ext cx="7148945" cy="3121783"/>
            <a:chOff x="2327219" y="937465"/>
            <a:chExt cx="7148945" cy="3121783"/>
          </a:xfrm>
        </p:grpSpPr>
        <p:sp>
          <p:nvSpPr>
            <p:cNvPr id="6" name="Rounded Rectangle 5"/>
            <p:cNvSpPr/>
            <p:nvPr/>
          </p:nvSpPr>
          <p:spPr>
            <a:xfrm>
              <a:off x="2327219" y="937465"/>
              <a:ext cx="7148945" cy="2798618"/>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nvGrpSpPr>
            <p:cNvPr id="8" name="Group 7"/>
            <p:cNvGrpSpPr/>
            <p:nvPr/>
          </p:nvGrpSpPr>
          <p:grpSpPr>
            <a:xfrm>
              <a:off x="2684877" y="1153214"/>
              <a:ext cx="6488131" cy="2906034"/>
              <a:chOff x="2684877" y="1153214"/>
              <a:chExt cx="6488131" cy="2906034"/>
            </a:xfrm>
          </p:grpSpPr>
          <p:pic>
            <p:nvPicPr>
              <p:cNvPr id="5" name="Picture 4"/>
              <p:cNvPicPr>
                <a:picLocks noChangeAspect="1"/>
              </p:cNvPicPr>
              <p:nvPr/>
            </p:nvPicPr>
            <p:blipFill>
              <a:blip r:embed="rId4"/>
              <a:stretch>
                <a:fillRect/>
              </a:stretch>
            </p:blipFill>
            <p:spPr>
              <a:xfrm>
                <a:off x="2684877" y="1153214"/>
                <a:ext cx="6488131" cy="2383504"/>
              </a:xfrm>
              <a:prstGeom prst="rect">
                <a:avLst/>
              </a:prstGeom>
            </p:spPr>
          </p:pic>
          <p:sp>
            <p:nvSpPr>
              <p:cNvPr id="4" name="TextBox 3"/>
              <p:cNvSpPr txBox="1"/>
              <p:nvPr/>
            </p:nvSpPr>
            <p:spPr>
              <a:xfrm>
                <a:off x="7965626" y="3736083"/>
                <a:ext cx="1207382" cy="323165"/>
              </a:xfrm>
              <a:prstGeom prst="rect">
                <a:avLst/>
              </a:prstGeom>
              <a:noFill/>
            </p:spPr>
            <p:txBody>
              <a:bodyPr wrap="none" rtlCol="0">
                <a:spAutoFit/>
              </a:bodyPr>
              <a:lstStyle/>
              <a:p>
                <a:r>
                  <a:rPr lang="en-US" sz="1500" dirty="0" err="1"/>
                  <a:t>Paulsgrove</a:t>
                </a:r>
                <a:endParaRPr lang="en-US" sz="1500" dirty="0"/>
              </a:p>
            </p:txBody>
          </p:sp>
          <p:sp>
            <p:nvSpPr>
              <p:cNvPr id="9" name="Rounded Rectangle 8"/>
              <p:cNvSpPr/>
              <p:nvPr/>
            </p:nvSpPr>
            <p:spPr>
              <a:xfrm>
                <a:off x="5461934" y="1153214"/>
                <a:ext cx="2476810" cy="47005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5778357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92" y="-1356055"/>
            <a:ext cx="10875730" cy="2281600"/>
          </a:xfrm>
        </p:spPr>
        <p:txBody>
          <a:bodyPr/>
          <a:lstStyle/>
          <a:p>
            <a:r>
              <a:rPr lang="en-US" dirty="0"/>
              <a:t>Developing a localised WP strategy</a:t>
            </a:r>
            <a:endParaRPr lang="en-GB" dirty="0"/>
          </a:p>
        </p:txBody>
      </p:sp>
      <p:sp>
        <p:nvSpPr>
          <p:cNvPr id="3" name="Text Placeholder 2"/>
          <p:cNvSpPr>
            <a:spLocks noGrp="1"/>
          </p:cNvSpPr>
          <p:nvPr>
            <p:ph type="body" idx="1"/>
          </p:nvPr>
        </p:nvSpPr>
        <p:spPr>
          <a:xfrm>
            <a:off x="279951" y="1375840"/>
            <a:ext cx="8534400" cy="1498600"/>
          </a:xfrm>
        </p:spPr>
        <p:txBody>
          <a:bodyPr>
            <a:noAutofit/>
          </a:bodyPr>
          <a:lstStyle/>
          <a:p>
            <a:r>
              <a:rPr lang="en-US" sz="2000" dirty="0">
                <a:solidFill>
                  <a:schemeClr val="tx1"/>
                </a:solidFill>
              </a:rPr>
              <a:t>Taken together the data enables us to take a structured approach to a localised strategy. The data does not determine the strategy, but should focus discussion on the key issues. It should enable a constructive challenge to possible complacency about current performance.</a:t>
            </a:r>
            <a:endParaRPr lang="en-GB" sz="2000" dirty="0">
              <a:solidFill>
                <a:schemeClr val="tx1"/>
              </a:solidFill>
            </a:endParaRPr>
          </a:p>
        </p:txBody>
      </p:sp>
      <p:pic>
        <p:nvPicPr>
          <p:cNvPr id="4" name="Picture 3"/>
          <p:cNvPicPr>
            <a:picLocks noChangeAspect="1"/>
          </p:cNvPicPr>
          <p:nvPr/>
        </p:nvPicPr>
        <p:blipFill>
          <a:blip r:embed="rId3"/>
          <a:stretch>
            <a:fillRect/>
          </a:stretch>
        </p:blipFill>
        <p:spPr>
          <a:xfrm>
            <a:off x="10413427" y="5994400"/>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rotWithShape="1">
          <a:blip r:embed="rId4"/>
          <a:srcRect l="3213" r="51787"/>
          <a:stretch/>
        </p:blipFill>
        <p:spPr>
          <a:xfrm>
            <a:off x="279951" y="3324735"/>
            <a:ext cx="3429000" cy="33401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3182932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98" y="-265726"/>
            <a:ext cx="10058400" cy="1702640"/>
          </a:xfrm>
        </p:spPr>
        <p:txBody>
          <a:bodyPr>
            <a:normAutofit/>
          </a:bodyPr>
          <a:lstStyle/>
          <a:p>
            <a:r>
              <a:rPr lang="en-US" sz="3600" dirty="0"/>
              <a:t>How ambitious do we need/want to be?</a:t>
            </a:r>
            <a:endParaRPr lang="en-GB" sz="3600" dirty="0"/>
          </a:p>
        </p:txBody>
      </p:sp>
      <p:sp>
        <p:nvSpPr>
          <p:cNvPr id="3" name="Text Placeholder 2"/>
          <p:cNvSpPr>
            <a:spLocks noGrp="1"/>
          </p:cNvSpPr>
          <p:nvPr>
            <p:ph type="body" idx="1"/>
          </p:nvPr>
        </p:nvSpPr>
        <p:spPr>
          <a:xfrm>
            <a:off x="292327" y="1436914"/>
            <a:ext cx="8535988" cy="1879600"/>
          </a:xfrm>
        </p:spPr>
        <p:txBody>
          <a:bodyPr>
            <a:normAutofit/>
          </a:bodyPr>
          <a:lstStyle/>
          <a:p>
            <a:r>
              <a:rPr lang="en-US" dirty="0">
                <a:solidFill>
                  <a:schemeClr val="tx1"/>
                </a:solidFill>
              </a:rPr>
              <a:t>Does the ward require incremental or transformational interventions in order to achieve our targets? Could we/should we aim for more and over what period?</a:t>
            </a:r>
            <a:endParaRPr lang="en-GB" dirty="0">
              <a:solidFill>
                <a:schemeClr val="tx1"/>
              </a:solidFill>
            </a:endParaRPr>
          </a:p>
          <a:p>
            <a:endParaRPr lang="en-GB" dirty="0">
              <a:solidFill>
                <a:schemeClr val="tx1"/>
              </a:solidFill>
            </a:endParaRPr>
          </a:p>
        </p:txBody>
      </p:sp>
      <p:pic>
        <p:nvPicPr>
          <p:cNvPr id="4" name="Picture 3"/>
          <p:cNvPicPr>
            <a:picLocks noChangeAspect="1"/>
          </p:cNvPicPr>
          <p:nvPr/>
        </p:nvPicPr>
        <p:blipFill>
          <a:blip r:embed="rId3"/>
          <a:stretch>
            <a:fillRect/>
          </a:stretch>
        </p:blipFill>
        <p:spPr>
          <a:xfrm>
            <a:off x="10413427" y="5994400"/>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476249" y="3316514"/>
            <a:ext cx="3886201" cy="29146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633800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24" y="-477447"/>
            <a:ext cx="9064471" cy="1371600"/>
          </a:xfrm>
        </p:spPr>
        <p:txBody>
          <a:bodyPr>
            <a:noAutofit/>
          </a:bodyPr>
          <a:lstStyle/>
          <a:p>
            <a:r>
              <a:rPr lang="en-US" sz="3600" dirty="0"/>
              <a:t>Widening participation targets</a:t>
            </a:r>
            <a:endParaRPr lang="en-GB" sz="3600" dirty="0"/>
          </a:p>
        </p:txBody>
      </p:sp>
      <p:sp>
        <p:nvSpPr>
          <p:cNvPr id="4" name="Text Placeholder 3"/>
          <p:cNvSpPr>
            <a:spLocks noGrp="1"/>
          </p:cNvSpPr>
          <p:nvPr>
            <p:ph type="body" sz="half" idx="2"/>
          </p:nvPr>
        </p:nvSpPr>
        <p:spPr>
          <a:xfrm>
            <a:off x="7026018" y="1327355"/>
            <a:ext cx="3657600" cy="2347453"/>
          </a:xfrm>
        </p:spPr>
        <p:txBody>
          <a:bodyPr>
            <a:normAutofit fontScale="92500" lnSpcReduction="10000"/>
          </a:bodyPr>
          <a:lstStyle/>
          <a:p>
            <a:r>
              <a:rPr lang="en-US" sz="2400" dirty="0">
                <a:solidFill>
                  <a:schemeClr val="tx1"/>
                </a:solidFill>
              </a:rPr>
              <a:t>We ask how the target ward compares with every other ward in England in terms of participation levels against GCSE attainment.</a:t>
            </a:r>
          </a:p>
          <a:p>
            <a:endParaRPr lang="en-US" dirty="0"/>
          </a:p>
        </p:txBody>
      </p:sp>
      <p:sp>
        <p:nvSpPr>
          <p:cNvPr id="10" name="Rectangle 9"/>
          <p:cNvSpPr/>
          <p:nvPr/>
        </p:nvSpPr>
        <p:spPr>
          <a:xfrm>
            <a:off x="684212" y="6135152"/>
            <a:ext cx="5505033" cy="357790"/>
          </a:xfrm>
          <a:prstGeom prst="rect">
            <a:avLst/>
          </a:prstGeom>
        </p:spPr>
        <p:txBody>
          <a:bodyPr wrap="none">
            <a:spAutoFit/>
          </a:bodyPr>
          <a:lstStyle/>
          <a:p>
            <a:pPr>
              <a:lnSpc>
                <a:spcPct val="115000"/>
              </a:lnSpc>
              <a:spcBef>
                <a:spcPts val="200"/>
              </a:spcBef>
            </a:pPr>
            <a:r>
              <a:rPr lang="en-GB" sz="1500" dirty="0" err="1">
                <a:latin typeface="+mj-lt"/>
                <a:ea typeface="Times New Roman" panose="02020603050405020304" pitchFamily="18" charset="0"/>
                <a:cs typeface="Times New Roman" panose="02020603050405020304" pitchFamily="18" charset="0"/>
              </a:rPr>
              <a:t>Paulsgrove</a:t>
            </a:r>
            <a:r>
              <a:rPr lang="en-GB" sz="1500" dirty="0">
                <a:latin typeface="+mj-lt"/>
                <a:ea typeface="Times New Roman" panose="02020603050405020304" pitchFamily="18" charset="0"/>
                <a:cs typeface="Times New Roman" panose="02020603050405020304" pitchFamily="18" charset="0"/>
              </a:rPr>
              <a:t>: Average Capped GCSE Score (2007 to 2011)</a:t>
            </a:r>
          </a:p>
        </p:txBody>
      </p:sp>
      <p:pic>
        <p:nvPicPr>
          <p:cNvPr id="12" name="Picture 11"/>
          <p:cNvPicPr>
            <a:picLocks noChangeAspect="1"/>
          </p:cNvPicPr>
          <p:nvPr/>
        </p:nvPicPr>
        <p:blipFill>
          <a:blip r:embed="rId3"/>
          <a:stretch>
            <a:fillRect/>
          </a:stretch>
        </p:blipFill>
        <p:spPr>
          <a:xfrm>
            <a:off x="10413427" y="5994400"/>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467592" y="1312372"/>
            <a:ext cx="6559686" cy="4371456"/>
          </a:xfrm>
          <a:prstGeom prst="rect">
            <a:avLst/>
          </a:prstGeom>
        </p:spPr>
      </p:pic>
    </p:spTree>
    <p:extLst>
      <p:ext uri="{BB962C8B-B14F-4D97-AF65-F5344CB8AC3E}">
        <p14:creationId xmlns:p14="http://schemas.microsoft.com/office/powerpoint/2010/main" val="137244615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3" y="0"/>
            <a:ext cx="10058400" cy="1325880"/>
          </a:xfrm>
        </p:spPr>
        <p:txBody>
          <a:bodyPr>
            <a:normAutofit/>
          </a:bodyPr>
          <a:lstStyle/>
          <a:p>
            <a:r>
              <a:rPr lang="en-US" sz="3600" dirty="0"/>
              <a:t>Identifying the key groups of students</a:t>
            </a:r>
            <a:endParaRPr lang="en-GB" sz="3600" dirty="0"/>
          </a:p>
        </p:txBody>
      </p:sp>
      <p:sp>
        <p:nvSpPr>
          <p:cNvPr id="3" name="Text Placeholder 2"/>
          <p:cNvSpPr>
            <a:spLocks noGrp="1"/>
          </p:cNvSpPr>
          <p:nvPr>
            <p:ph type="body" idx="1"/>
          </p:nvPr>
        </p:nvSpPr>
        <p:spPr>
          <a:xfrm>
            <a:off x="284163" y="1325880"/>
            <a:ext cx="8535988" cy="1879600"/>
          </a:xfrm>
        </p:spPr>
        <p:txBody>
          <a:bodyPr>
            <a:noAutofit/>
          </a:bodyPr>
          <a:lstStyle/>
          <a:p>
            <a:r>
              <a:rPr lang="en-US" dirty="0">
                <a:solidFill>
                  <a:schemeClr val="tx1"/>
                </a:solidFill>
              </a:rPr>
              <a:t>Those who already achieve reasonable GCSEs need to be identified and supported through secondary school and college. Greater attention will need to be given to those from the lowest participation LSOAs</a:t>
            </a:r>
            <a:endParaRPr lang="en-GB" dirty="0">
              <a:solidFill>
                <a:schemeClr val="tx1"/>
              </a:solidFill>
            </a:endParaRPr>
          </a:p>
          <a:p>
            <a:endParaRPr lang="en-GB" dirty="0">
              <a:solidFill>
                <a:schemeClr val="tx1"/>
              </a:solidFill>
            </a:endParaRPr>
          </a:p>
        </p:txBody>
      </p:sp>
      <p:pic>
        <p:nvPicPr>
          <p:cNvPr id="4" name="Picture 3"/>
          <p:cNvPicPr>
            <a:picLocks noChangeAspect="1"/>
          </p:cNvPicPr>
          <p:nvPr/>
        </p:nvPicPr>
        <p:blipFill>
          <a:blip r:embed="rId3"/>
          <a:stretch>
            <a:fillRect/>
          </a:stretch>
        </p:blipFill>
        <p:spPr>
          <a:xfrm>
            <a:off x="10413427" y="5994400"/>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399257" y="3205480"/>
            <a:ext cx="4152900" cy="33542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42057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22" y="-114300"/>
            <a:ext cx="10058400" cy="1529196"/>
          </a:xfrm>
        </p:spPr>
        <p:txBody>
          <a:bodyPr>
            <a:normAutofit/>
          </a:bodyPr>
          <a:lstStyle/>
          <a:p>
            <a:r>
              <a:rPr lang="en-US" sz="3600" dirty="0"/>
              <a:t>Improving school/college outcomes</a:t>
            </a:r>
            <a:endParaRPr lang="en-GB" sz="3600" dirty="0"/>
          </a:p>
        </p:txBody>
      </p:sp>
      <p:sp>
        <p:nvSpPr>
          <p:cNvPr id="3" name="Text Placeholder 2"/>
          <p:cNvSpPr>
            <a:spLocks noGrp="1"/>
          </p:cNvSpPr>
          <p:nvPr>
            <p:ph type="body" idx="1"/>
          </p:nvPr>
        </p:nvSpPr>
        <p:spPr>
          <a:xfrm>
            <a:off x="140422" y="1828800"/>
            <a:ext cx="10794278" cy="1879600"/>
          </a:xfrm>
        </p:spPr>
        <p:txBody>
          <a:bodyPr>
            <a:noAutofit/>
          </a:bodyPr>
          <a:lstStyle/>
          <a:p>
            <a:pPr marL="457200" indent="-457200">
              <a:buFont typeface="Arial" panose="020B0604020202020204" pitchFamily="34" charset="0"/>
              <a:buChar char="•"/>
            </a:pPr>
            <a:r>
              <a:rPr lang="en-US" dirty="0">
                <a:solidFill>
                  <a:schemeClr val="tx1"/>
                </a:solidFill>
              </a:rPr>
              <a:t>Schools with poor pupil premium performance need to be given greater support to improve </a:t>
            </a:r>
          </a:p>
          <a:p>
            <a:pPr marL="457200" indent="-457200">
              <a:buFont typeface="Arial" panose="020B0604020202020204" pitchFamily="34" charset="0"/>
              <a:buChar char="•"/>
            </a:pPr>
            <a:r>
              <a:rPr lang="en-US" dirty="0">
                <a:solidFill>
                  <a:schemeClr val="tx1"/>
                </a:solidFill>
              </a:rPr>
              <a:t>Support should also be given to help schools focus on students from their ward and those LSOAs where greatest attention is needed.</a:t>
            </a:r>
          </a:p>
          <a:p>
            <a:pPr marL="457200" indent="-457200">
              <a:buFont typeface="Arial" panose="020B0604020202020204" pitchFamily="34" charset="0"/>
              <a:buChar char="•"/>
            </a:pPr>
            <a:r>
              <a:rPr lang="en-US" dirty="0">
                <a:solidFill>
                  <a:schemeClr val="tx1"/>
                </a:solidFill>
              </a:rPr>
              <a:t>Colleges need to be supported to identify students from the ward of interest to raise ambitions and minimise drop out.</a:t>
            </a:r>
            <a:endParaRPr lang="en-GB" dirty="0">
              <a:solidFill>
                <a:schemeClr val="tx1"/>
              </a:solidFill>
            </a:endParaRPr>
          </a:p>
          <a:p>
            <a:endParaRPr lang="en-GB" dirty="0">
              <a:solidFill>
                <a:schemeClr val="tx1"/>
              </a:solidFill>
            </a:endParaRPr>
          </a:p>
        </p:txBody>
      </p:sp>
      <p:pic>
        <p:nvPicPr>
          <p:cNvPr id="4" name="Picture 3"/>
          <p:cNvPicPr>
            <a:picLocks noChangeAspect="1"/>
          </p:cNvPicPr>
          <p:nvPr/>
        </p:nvPicPr>
        <p:blipFill>
          <a:blip r:embed="rId3"/>
          <a:stretch>
            <a:fillRect/>
          </a:stretch>
        </p:blipFill>
        <p:spPr>
          <a:xfrm>
            <a:off x="10413427" y="5994400"/>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341673" y="4329858"/>
            <a:ext cx="6276975" cy="2209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49882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4" y="-247650"/>
            <a:ext cx="9994467" cy="1788968"/>
          </a:xfrm>
        </p:spPr>
        <p:txBody>
          <a:bodyPr>
            <a:normAutofit/>
          </a:bodyPr>
          <a:lstStyle/>
          <a:p>
            <a:r>
              <a:rPr lang="en-US" sz="3600" dirty="0"/>
              <a:t>Parental engagement with education</a:t>
            </a:r>
            <a:endParaRPr lang="en-GB" sz="3600" dirty="0"/>
          </a:p>
        </p:txBody>
      </p:sp>
      <p:sp>
        <p:nvSpPr>
          <p:cNvPr id="3" name="Text Placeholder 2"/>
          <p:cNvSpPr>
            <a:spLocks noGrp="1"/>
          </p:cNvSpPr>
          <p:nvPr>
            <p:ph type="body" idx="1"/>
          </p:nvPr>
        </p:nvSpPr>
        <p:spPr>
          <a:xfrm>
            <a:off x="491836" y="1541318"/>
            <a:ext cx="8535988" cy="1879600"/>
          </a:xfrm>
        </p:spPr>
        <p:txBody>
          <a:bodyPr>
            <a:noAutofit/>
          </a:bodyPr>
          <a:lstStyle/>
          <a:p>
            <a:r>
              <a:rPr lang="en-US" dirty="0">
                <a:solidFill>
                  <a:schemeClr val="tx1"/>
                </a:solidFill>
              </a:rPr>
              <a:t>Where it appears valuable to improve parental engagement with education, the data helps identify where this might be:</a:t>
            </a:r>
            <a:endParaRPr lang="en-GB" dirty="0">
              <a:solidFill>
                <a:schemeClr val="tx1"/>
              </a:solidFill>
            </a:endParaRPr>
          </a:p>
          <a:p>
            <a:pPr marL="457200" indent="-457200">
              <a:buFont typeface="Arial" panose="020B0604020202020204" pitchFamily="34" charset="0"/>
              <a:buChar char="•"/>
            </a:pPr>
            <a:r>
              <a:rPr lang="en-US" dirty="0">
                <a:solidFill>
                  <a:schemeClr val="tx1"/>
                </a:solidFill>
              </a:rPr>
              <a:t>Across the ward</a:t>
            </a:r>
          </a:p>
          <a:p>
            <a:pPr marL="457200" indent="-457200">
              <a:buFont typeface="Arial" panose="020B0604020202020204" pitchFamily="34" charset="0"/>
              <a:buChar char="•"/>
            </a:pPr>
            <a:r>
              <a:rPr lang="en-US" dirty="0">
                <a:solidFill>
                  <a:schemeClr val="tx1"/>
                </a:solidFill>
              </a:rPr>
              <a:t>Targeted at LSOA areas</a:t>
            </a:r>
          </a:p>
          <a:p>
            <a:pPr marL="457200" indent="-457200">
              <a:buFont typeface="Arial" panose="020B0604020202020204" pitchFamily="34" charset="0"/>
              <a:buChar char="•"/>
            </a:pPr>
            <a:r>
              <a:rPr lang="en-US" dirty="0">
                <a:solidFill>
                  <a:schemeClr val="tx1"/>
                </a:solidFill>
              </a:rPr>
              <a:t>Developed with the social housing providers</a:t>
            </a:r>
          </a:p>
          <a:p>
            <a:pPr marL="457200" indent="-457200">
              <a:buFont typeface="Arial" panose="020B0604020202020204" pitchFamily="34" charset="0"/>
              <a:buChar char="•"/>
            </a:pPr>
            <a:r>
              <a:rPr lang="en-US" dirty="0">
                <a:solidFill>
                  <a:schemeClr val="tx1"/>
                </a:solidFill>
              </a:rPr>
              <a:t>Developed with employers</a:t>
            </a:r>
            <a:endParaRPr lang="en-GB" dirty="0">
              <a:solidFill>
                <a:schemeClr val="tx1"/>
              </a:solidFill>
            </a:endParaRPr>
          </a:p>
        </p:txBody>
      </p:sp>
      <p:pic>
        <p:nvPicPr>
          <p:cNvPr id="4" name="Picture 3"/>
          <p:cNvPicPr>
            <a:picLocks noChangeAspect="1"/>
          </p:cNvPicPr>
          <p:nvPr/>
        </p:nvPicPr>
        <p:blipFill>
          <a:blip r:embed="rId3"/>
          <a:stretch>
            <a:fillRect/>
          </a:stretch>
        </p:blipFill>
        <p:spPr>
          <a:xfrm>
            <a:off x="10413427" y="5994400"/>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242454" y="3911414"/>
            <a:ext cx="4158096" cy="27669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39279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55" y="0"/>
            <a:ext cx="4767696" cy="1084118"/>
          </a:xfrm>
        </p:spPr>
        <p:txBody>
          <a:bodyPr>
            <a:normAutofit/>
          </a:bodyPr>
          <a:lstStyle/>
          <a:p>
            <a:r>
              <a:rPr lang="en-US" sz="3600" dirty="0"/>
              <a:t>HEI Interventions</a:t>
            </a:r>
            <a:endParaRPr lang="en-GB" sz="3600" dirty="0"/>
          </a:p>
        </p:txBody>
      </p:sp>
      <p:sp>
        <p:nvSpPr>
          <p:cNvPr id="3" name="Text Placeholder 2"/>
          <p:cNvSpPr>
            <a:spLocks noGrp="1"/>
          </p:cNvSpPr>
          <p:nvPr>
            <p:ph type="body" idx="1"/>
          </p:nvPr>
        </p:nvSpPr>
        <p:spPr>
          <a:xfrm>
            <a:off x="532607" y="938645"/>
            <a:ext cx="8535988" cy="1879600"/>
          </a:xfrm>
        </p:spPr>
        <p:txBody>
          <a:bodyPr>
            <a:noAutofit/>
          </a:bodyPr>
          <a:lstStyle/>
          <a:p>
            <a:r>
              <a:rPr lang="en-US" dirty="0">
                <a:solidFill>
                  <a:schemeClr val="tx1"/>
                </a:solidFill>
              </a:rPr>
              <a:t>This approach should enable HEIs to target their interventions including student and parental outreach, support for educational opportunities (such as degree apprenticeships), work with FE institutions &amp; support for schools.</a:t>
            </a:r>
            <a:endParaRPr lang="en-GB" dirty="0">
              <a:solidFill>
                <a:schemeClr val="tx1"/>
              </a:solidFill>
            </a:endParaRPr>
          </a:p>
        </p:txBody>
      </p:sp>
      <p:pic>
        <p:nvPicPr>
          <p:cNvPr id="4" name="Picture 3"/>
          <p:cNvPicPr>
            <a:picLocks noChangeAspect="1"/>
          </p:cNvPicPr>
          <p:nvPr/>
        </p:nvPicPr>
        <p:blipFill>
          <a:blip r:embed="rId3"/>
          <a:stretch>
            <a:fillRect/>
          </a:stretch>
        </p:blipFill>
        <p:spPr>
          <a:xfrm>
            <a:off x="10413427" y="5994400"/>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rotWithShape="1">
          <a:blip r:embed="rId4"/>
          <a:srcRect l="8571" r="66286"/>
          <a:stretch/>
        </p:blipFill>
        <p:spPr>
          <a:xfrm>
            <a:off x="532607" y="4729908"/>
            <a:ext cx="1676400" cy="16573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11085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05" y="-231486"/>
            <a:ext cx="5358246" cy="1652154"/>
          </a:xfrm>
        </p:spPr>
        <p:txBody>
          <a:bodyPr>
            <a:normAutofit/>
          </a:bodyPr>
          <a:lstStyle/>
          <a:p>
            <a:r>
              <a:rPr lang="en-US" sz="3600" dirty="0"/>
              <a:t>Work with partners</a:t>
            </a:r>
            <a:endParaRPr lang="en-GB" sz="3600" dirty="0"/>
          </a:p>
        </p:txBody>
      </p:sp>
      <p:sp>
        <p:nvSpPr>
          <p:cNvPr id="3" name="Text Placeholder 2"/>
          <p:cNvSpPr>
            <a:spLocks noGrp="1"/>
          </p:cNvSpPr>
          <p:nvPr>
            <p:ph type="body" idx="1"/>
          </p:nvPr>
        </p:nvSpPr>
        <p:spPr>
          <a:xfrm>
            <a:off x="490105" y="857249"/>
            <a:ext cx="8535988" cy="1616941"/>
          </a:xfrm>
        </p:spPr>
        <p:txBody>
          <a:bodyPr>
            <a:noAutofit/>
          </a:bodyPr>
          <a:lstStyle/>
          <a:p>
            <a:r>
              <a:rPr lang="en-US" dirty="0">
                <a:solidFill>
                  <a:schemeClr val="tx1"/>
                </a:solidFill>
              </a:rPr>
              <a:t>The approach should enable more focused partnerships with local authorities, social housing providers, key employers etc.</a:t>
            </a:r>
            <a:endParaRPr lang="en-GB" dirty="0">
              <a:solidFill>
                <a:schemeClr val="tx1"/>
              </a:solidFill>
            </a:endParaRPr>
          </a:p>
        </p:txBody>
      </p:sp>
      <p:pic>
        <p:nvPicPr>
          <p:cNvPr id="4" name="Picture 3"/>
          <p:cNvPicPr>
            <a:picLocks noChangeAspect="1"/>
          </p:cNvPicPr>
          <p:nvPr/>
        </p:nvPicPr>
        <p:blipFill>
          <a:blip r:embed="rId2"/>
          <a:stretch>
            <a:fillRect/>
          </a:stretch>
        </p:blipFill>
        <p:spPr>
          <a:xfrm>
            <a:off x="10413427" y="5994400"/>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56846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29" y="-176405"/>
            <a:ext cx="8534400" cy="1507067"/>
          </a:xfrm>
        </p:spPr>
        <p:txBody>
          <a:bodyPr/>
          <a:lstStyle/>
          <a:p>
            <a:r>
              <a:rPr lang="en-US" dirty="0"/>
              <a:t>Approach: targets</a:t>
            </a:r>
            <a:endParaRPr lang="en-GB" dirty="0"/>
          </a:p>
        </p:txBody>
      </p:sp>
      <p:sp>
        <p:nvSpPr>
          <p:cNvPr id="14" name="Text Placeholder 3"/>
          <p:cNvSpPr txBox="1">
            <a:spLocks/>
          </p:cNvSpPr>
          <p:nvPr/>
        </p:nvSpPr>
        <p:spPr>
          <a:xfrm>
            <a:off x="6390669" y="5087809"/>
            <a:ext cx="3813203" cy="470720"/>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Tx/>
              <a:buNone/>
              <a:defRPr sz="18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1800" i="1" dirty="0">
                <a:solidFill>
                  <a:schemeClr val="tx1"/>
                </a:solidFill>
              </a:rPr>
              <a:t>Where we are today</a:t>
            </a:r>
          </a:p>
        </p:txBody>
      </p:sp>
      <p:sp>
        <p:nvSpPr>
          <p:cNvPr id="16" name="Text Placeholder 3"/>
          <p:cNvSpPr txBox="1">
            <a:spLocks/>
          </p:cNvSpPr>
          <p:nvPr/>
        </p:nvSpPr>
        <p:spPr>
          <a:xfrm>
            <a:off x="934965" y="126491"/>
            <a:ext cx="1188518" cy="414979"/>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Tx/>
              <a:buNone/>
              <a:defRPr sz="18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endParaRPr lang="en-GB" dirty="0">
              <a:solidFill>
                <a:schemeClr val="tx1"/>
              </a:solidFill>
            </a:endParaRPr>
          </a:p>
        </p:txBody>
      </p:sp>
      <p:sp>
        <p:nvSpPr>
          <p:cNvPr id="36" name="4-Point Star 35"/>
          <p:cNvSpPr/>
          <p:nvPr/>
        </p:nvSpPr>
        <p:spPr>
          <a:xfrm>
            <a:off x="1748092" y="4075197"/>
            <a:ext cx="137100" cy="139378"/>
          </a:xfrm>
          <a:prstGeom prst="star4">
            <a:avLst/>
          </a:prstGeom>
          <a:solidFill>
            <a:srgbClr val="FFC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692090" y="6029246"/>
            <a:ext cx="2099076" cy="323165"/>
          </a:xfrm>
          <a:prstGeom prst="rect">
            <a:avLst/>
          </a:prstGeom>
          <a:noFill/>
        </p:spPr>
        <p:txBody>
          <a:bodyPr wrap="square" rtlCol="0">
            <a:spAutoFit/>
          </a:bodyPr>
          <a:lstStyle/>
          <a:p>
            <a:r>
              <a:rPr lang="en-US" sz="1500" dirty="0">
                <a:solidFill>
                  <a:srgbClr val="FFFF00"/>
                </a:solidFill>
              </a:rPr>
              <a:t>Alamein</a:t>
            </a:r>
            <a:endParaRPr lang="en-US" dirty="0"/>
          </a:p>
        </p:txBody>
      </p:sp>
      <p:pic>
        <p:nvPicPr>
          <p:cNvPr id="37" name="Picture 36"/>
          <p:cNvPicPr>
            <a:picLocks noChangeAspect="1"/>
          </p:cNvPicPr>
          <p:nvPr/>
        </p:nvPicPr>
        <p:blipFill>
          <a:blip r:embed="rId3"/>
          <a:stretch>
            <a:fillRect/>
          </a:stretch>
        </p:blipFill>
        <p:spPr>
          <a:xfrm>
            <a:off x="10413427" y="5994400"/>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p:cNvPicPr>
            <a:picLocks noChangeAspect="1"/>
          </p:cNvPicPr>
          <p:nvPr/>
        </p:nvPicPr>
        <p:blipFill>
          <a:blip r:embed="rId4"/>
          <a:stretch>
            <a:fillRect/>
          </a:stretch>
        </p:blipFill>
        <p:spPr>
          <a:xfrm>
            <a:off x="197210" y="1159198"/>
            <a:ext cx="6414566" cy="4708466"/>
          </a:xfrm>
          <a:prstGeom prst="rect">
            <a:avLst/>
          </a:prstGeom>
        </p:spPr>
      </p:pic>
      <p:sp>
        <p:nvSpPr>
          <p:cNvPr id="12" name="Text Placeholder 3"/>
          <p:cNvSpPr txBox="1">
            <a:spLocks/>
          </p:cNvSpPr>
          <p:nvPr/>
        </p:nvSpPr>
        <p:spPr>
          <a:xfrm>
            <a:off x="7110203" y="4460891"/>
            <a:ext cx="3813203" cy="470720"/>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Tx/>
              <a:buNone/>
              <a:defRPr sz="18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1800" i="1" dirty="0">
                <a:solidFill>
                  <a:schemeClr val="tx1"/>
                </a:solidFill>
              </a:rPr>
              <a:t>Estimated participation gap</a:t>
            </a:r>
          </a:p>
        </p:txBody>
      </p:sp>
      <p:sp>
        <p:nvSpPr>
          <p:cNvPr id="13" name="Text Placeholder 3"/>
          <p:cNvSpPr txBox="1">
            <a:spLocks/>
          </p:cNvSpPr>
          <p:nvPr/>
        </p:nvSpPr>
        <p:spPr>
          <a:xfrm>
            <a:off x="7263508" y="3856715"/>
            <a:ext cx="4187278" cy="470720"/>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Tx/>
              <a:buNone/>
              <a:defRPr sz="18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1800" i="1" dirty="0">
                <a:solidFill>
                  <a:schemeClr val="tx1"/>
                </a:solidFill>
              </a:rPr>
              <a:t>Double current participation rate</a:t>
            </a:r>
          </a:p>
        </p:txBody>
      </p:sp>
      <p:sp>
        <p:nvSpPr>
          <p:cNvPr id="15" name="Text Placeholder 3"/>
          <p:cNvSpPr txBox="1">
            <a:spLocks/>
          </p:cNvSpPr>
          <p:nvPr/>
        </p:nvSpPr>
        <p:spPr>
          <a:xfrm>
            <a:off x="6611776" y="3278071"/>
            <a:ext cx="3813203" cy="470720"/>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Tx/>
              <a:buNone/>
              <a:defRPr sz="18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1800" i="1" dirty="0">
                <a:solidFill>
                  <a:schemeClr val="tx1"/>
                </a:solidFill>
              </a:rPr>
              <a:t>National average Q1 target</a:t>
            </a:r>
          </a:p>
        </p:txBody>
      </p:sp>
      <p:cxnSp>
        <p:nvCxnSpPr>
          <p:cNvPr id="8" name="Straight Arrow Connector 7"/>
          <p:cNvCxnSpPr/>
          <p:nvPr/>
        </p:nvCxnSpPr>
        <p:spPr>
          <a:xfrm flipH="1">
            <a:off x="6305374" y="3669359"/>
            <a:ext cx="612804" cy="3740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13" idx="1"/>
          </p:cNvCxnSpPr>
          <p:nvPr/>
        </p:nvCxnSpPr>
        <p:spPr>
          <a:xfrm flipH="1">
            <a:off x="6534775" y="4092075"/>
            <a:ext cx="728733" cy="2744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a:stCxn id="12" idx="1"/>
          </p:cNvCxnSpPr>
          <p:nvPr/>
        </p:nvCxnSpPr>
        <p:spPr>
          <a:xfrm flipH="1">
            <a:off x="6424215" y="4696251"/>
            <a:ext cx="685988" cy="65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flipH="1" flipV="1">
            <a:off x="2524991" y="4818326"/>
            <a:ext cx="3865679" cy="367621"/>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016352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87" y="-110478"/>
            <a:ext cx="8534400" cy="1507067"/>
          </a:xfrm>
        </p:spPr>
        <p:txBody>
          <a:bodyPr/>
          <a:lstStyle/>
          <a:p>
            <a:r>
              <a:rPr lang="en-US" dirty="0"/>
              <a:t>widening participation targets</a:t>
            </a:r>
            <a:endParaRPr lang="en-GB" dirty="0"/>
          </a:p>
        </p:txBody>
      </p:sp>
      <p:sp>
        <p:nvSpPr>
          <p:cNvPr id="6" name="Content Placeholder 5"/>
          <p:cNvSpPr>
            <a:spLocks noGrp="1"/>
          </p:cNvSpPr>
          <p:nvPr>
            <p:ph sz="quarter" idx="4"/>
          </p:nvPr>
        </p:nvSpPr>
        <p:spPr>
          <a:xfrm>
            <a:off x="5654334" y="4336200"/>
            <a:ext cx="5578102" cy="3429500"/>
          </a:xfrm>
        </p:spPr>
        <p:txBody>
          <a:bodyPr>
            <a:normAutofit/>
          </a:bodyPr>
          <a:lstStyle/>
          <a:p>
            <a:pPr marL="0" indent="0">
              <a:spcBef>
                <a:spcPts val="0"/>
              </a:spcBef>
              <a:spcAft>
                <a:spcPts val="0"/>
              </a:spcAft>
              <a:buNone/>
            </a:pPr>
            <a:r>
              <a:rPr lang="en-US" dirty="0">
                <a:solidFill>
                  <a:schemeClr val="tx1"/>
                </a:solidFill>
              </a:rPr>
              <a:t>Government target</a:t>
            </a:r>
          </a:p>
          <a:p>
            <a:pPr marL="0" indent="0">
              <a:spcBef>
                <a:spcPts val="0"/>
              </a:spcBef>
              <a:spcAft>
                <a:spcPts val="0"/>
              </a:spcAft>
              <a:buNone/>
            </a:pPr>
            <a:endParaRPr lang="en-US" dirty="0">
              <a:solidFill>
                <a:schemeClr val="tx1"/>
              </a:solidFill>
            </a:endParaRPr>
          </a:p>
          <a:p>
            <a:pPr>
              <a:spcBef>
                <a:spcPts val="0"/>
              </a:spcBef>
              <a:spcAft>
                <a:spcPts val="0"/>
              </a:spcAft>
              <a:buFont typeface="Arial" panose="020B0604020202020204" pitchFamily="34" charset="0"/>
              <a:buChar char="•"/>
            </a:pPr>
            <a:r>
              <a:rPr lang="en-US" dirty="0">
                <a:solidFill>
                  <a:schemeClr val="tx1"/>
                </a:solidFill>
              </a:rPr>
              <a:t>Raise average participation of POLAR Q1 wards to 28% nationally.</a:t>
            </a:r>
          </a:p>
          <a:p>
            <a:pPr>
              <a:spcBef>
                <a:spcPts val="0"/>
              </a:spcBef>
              <a:spcAft>
                <a:spcPts val="0"/>
              </a:spcAft>
              <a:buFont typeface="Arial" panose="020B0604020202020204" pitchFamily="34" charset="0"/>
              <a:buChar char="•"/>
            </a:pPr>
            <a:r>
              <a:rPr lang="en-US" dirty="0">
                <a:solidFill>
                  <a:schemeClr val="tx1"/>
                </a:solidFill>
              </a:rPr>
              <a:t>We address this by investigating:</a:t>
            </a:r>
          </a:p>
          <a:p>
            <a:pPr lvl="1">
              <a:spcBef>
                <a:spcPts val="0"/>
              </a:spcBef>
              <a:spcAft>
                <a:spcPts val="0"/>
              </a:spcAft>
              <a:buFont typeface="Arial" panose="020B0604020202020204" pitchFamily="34" charset="0"/>
              <a:buChar char="•"/>
            </a:pPr>
            <a:r>
              <a:rPr lang="en-US" dirty="0">
                <a:solidFill>
                  <a:srgbClr val="FFFF00"/>
                </a:solidFill>
              </a:rPr>
              <a:t>Doubling participation in Q1 wards</a:t>
            </a:r>
          </a:p>
          <a:p>
            <a:pPr lvl="1">
              <a:spcBef>
                <a:spcPts val="0"/>
              </a:spcBef>
              <a:spcAft>
                <a:spcPts val="0"/>
              </a:spcAft>
              <a:buFont typeface="Arial" panose="020B0604020202020204" pitchFamily="34" charset="0"/>
              <a:buChar char="•"/>
            </a:pPr>
            <a:r>
              <a:rPr lang="en-US" dirty="0">
                <a:solidFill>
                  <a:srgbClr val="FF0000"/>
                </a:solidFill>
              </a:rPr>
              <a:t>Raising all Q1 wards to 28%</a:t>
            </a:r>
          </a:p>
        </p:txBody>
      </p:sp>
      <p:pic>
        <p:nvPicPr>
          <p:cNvPr id="7" name="Picture 6"/>
          <p:cNvPicPr>
            <a:picLocks noChangeAspect="1"/>
          </p:cNvPicPr>
          <p:nvPr/>
        </p:nvPicPr>
        <p:blipFill>
          <a:blip r:embed="rId3"/>
          <a:stretch>
            <a:fillRect/>
          </a:stretch>
        </p:blipFill>
        <p:spPr>
          <a:xfrm>
            <a:off x="10515757" y="6032006"/>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 Placeholder 3"/>
          <p:cNvSpPr txBox="1">
            <a:spLocks/>
          </p:cNvSpPr>
          <p:nvPr/>
        </p:nvSpPr>
        <p:spPr>
          <a:xfrm>
            <a:off x="10429304" y="2185935"/>
            <a:ext cx="1717670" cy="316928"/>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1500" dirty="0">
                <a:solidFill>
                  <a:srgbClr val="FFFF00"/>
                </a:solidFill>
              </a:rPr>
              <a:t>Local doubling of participation (16.6%)</a:t>
            </a:r>
            <a:endParaRPr lang="en-GB" sz="1500" dirty="0">
              <a:solidFill>
                <a:srgbClr val="FFFF00"/>
              </a:solidFill>
            </a:endParaRPr>
          </a:p>
        </p:txBody>
      </p:sp>
      <p:sp>
        <p:nvSpPr>
          <p:cNvPr id="12" name="Text Placeholder 3"/>
          <p:cNvSpPr txBox="1">
            <a:spLocks/>
          </p:cNvSpPr>
          <p:nvPr/>
        </p:nvSpPr>
        <p:spPr>
          <a:xfrm>
            <a:off x="2874172" y="2316245"/>
            <a:ext cx="1701207" cy="280717"/>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Tx/>
              <a:buNone/>
              <a:defRPr sz="18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1500" dirty="0">
                <a:solidFill>
                  <a:schemeClr val="accent2">
                    <a:lumMod val="40000"/>
                    <a:lumOff val="60000"/>
                  </a:schemeClr>
                </a:solidFill>
              </a:rPr>
              <a:t>HEFCE expected (15.5%)</a:t>
            </a:r>
            <a:endParaRPr lang="en-GB" sz="1500" dirty="0">
              <a:solidFill>
                <a:schemeClr val="accent2">
                  <a:lumMod val="40000"/>
                  <a:lumOff val="60000"/>
                </a:schemeClr>
              </a:solidFill>
            </a:endParaRPr>
          </a:p>
        </p:txBody>
      </p:sp>
      <p:sp>
        <p:nvSpPr>
          <p:cNvPr id="13" name="Text Placeholder 3"/>
          <p:cNvSpPr txBox="1">
            <a:spLocks/>
          </p:cNvSpPr>
          <p:nvPr/>
        </p:nvSpPr>
        <p:spPr>
          <a:xfrm>
            <a:off x="704774" y="1571264"/>
            <a:ext cx="1271510" cy="448784"/>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Tx/>
              <a:buNone/>
              <a:defRPr sz="18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1500" dirty="0" err="1">
                <a:solidFill>
                  <a:schemeClr val="tx1"/>
                </a:solidFill>
              </a:rPr>
              <a:t>Paulsgrove</a:t>
            </a:r>
            <a:endParaRPr lang="en-GB" sz="1500" dirty="0">
              <a:solidFill>
                <a:schemeClr val="tx1"/>
              </a:solidFill>
            </a:endParaRPr>
          </a:p>
        </p:txBody>
      </p:sp>
      <p:sp>
        <p:nvSpPr>
          <p:cNvPr id="14" name="Text Placeholder 3"/>
          <p:cNvSpPr txBox="1">
            <a:spLocks/>
          </p:cNvSpPr>
          <p:nvPr/>
        </p:nvSpPr>
        <p:spPr>
          <a:xfrm>
            <a:off x="6788346" y="2251279"/>
            <a:ext cx="1297162" cy="186240"/>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Tx/>
              <a:buNone/>
              <a:defRPr sz="18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1500" dirty="0">
                <a:solidFill>
                  <a:srgbClr val="FF0000"/>
                </a:solidFill>
              </a:rPr>
              <a:t>National mean POLAR Q1 target (28%)</a:t>
            </a:r>
            <a:endParaRPr lang="en-GB" sz="1500" dirty="0">
              <a:solidFill>
                <a:srgbClr val="FF0000"/>
              </a:solidFill>
            </a:endParaRPr>
          </a:p>
        </p:txBody>
      </p:sp>
      <p:cxnSp>
        <p:nvCxnSpPr>
          <p:cNvPr id="22" name="Straight Connector 21"/>
          <p:cNvCxnSpPr/>
          <p:nvPr/>
        </p:nvCxnSpPr>
        <p:spPr>
          <a:xfrm flipH="1" flipV="1">
            <a:off x="1591964" y="3489479"/>
            <a:ext cx="3755" cy="34778"/>
          </a:xfrm>
          <a:prstGeom prst="line">
            <a:avLst/>
          </a:prstGeom>
          <a:ln>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9019609" y="3502153"/>
            <a:ext cx="3763" cy="31683"/>
          </a:xfrm>
          <a:prstGeom prst="line">
            <a:avLst/>
          </a:prstGeom>
          <a:ln>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7887" y="4439692"/>
            <a:ext cx="5745349" cy="1200329"/>
          </a:xfrm>
          <a:prstGeom prst="rect">
            <a:avLst/>
          </a:prstGeom>
        </p:spPr>
        <p:txBody>
          <a:bodyPr wrap="square">
            <a:spAutoFit/>
          </a:bodyPr>
          <a:lstStyle/>
          <a:p>
            <a:r>
              <a:rPr lang="en-US" dirty="0"/>
              <a:t>HEFCE target</a:t>
            </a:r>
          </a:p>
          <a:p>
            <a:endParaRPr lang="en-GB" dirty="0"/>
          </a:p>
          <a:p>
            <a:pPr marL="285750" indent="-285750">
              <a:buFont typeface="Arial" panose="020B0604020202020204" pitchFamily="34" charset="0"/>
              <a:buChar char="•"/>
            </a:pPr>
            <a:r>
              <a:rPr lang="en-GB" dirty="0">
                <a:solidFill>
                  <a:schemeClr val="accent2">
                    <a:lumMod val="40000"/>
                    <a:lumOff val="60000"/>
                  </a:schemeClr>
                </a:solidFill>
              </a:rPr>
              <a:t>Raise participation to the level of other wards with similar GCSE attainment and ethnic profile</a:t>
            </a:r>
            <a:r>
              <a:rPr lang="en-GB" dirty="0">
                <a:solidFill>
                  <a:srgbClr val="FFC000"/>
                </a:solidFill>
              </a:rPr>
              <a:t>.</a:t>
            </a:r>
            <a:endParaRPr lang="en-US" dirty="0">
              <a:solidFill>
                <a:srgbClr val="FFC000"/>
              </a:solidFill>
            </a:endParaRPr>
          </a:p>
        </p:txBody>
      </p:sp>
      <p:pic>
        <p:nvPicPr>
          <p:cNvPr id="4" name="Picture 3"/>
          <p:cNvPicPr>
            <a:picLocks noChangeAspect="1"/>
          </p:cNvPicPr>
          <p:nvPr/>
        </p:nvPicPr>
        <p:blipFill>
          <a:blip r:embed="rId4"/>
          <a:stretch>
            <a:fillRect/>
          </a:stretch>
        </p:blipFill>
        <p:spPr>
          <a:xfrm>
            <a:off x="58020" y="1939516"/>
            <a:ext cx="2810176" cy="2386295"/>
          </a:xfrm>
          <a:prstGeom prst="rect">
            <a:avLst/>
          </a:prstGeom>
        </p:spPr>
      </p:pic>
      <p:pic>
        <p:nvPicPr>
          <p:cNvPr id="32" name="Picture 31"/>
          <p:cNvPicPr>
            <a:picLocks noChangeAspect="1"/>
          </p:cNvPicPr>
          <p:nvPr/>
        </p:nvPicPr>
        <p:blipFill>
          <a:blip r:embed="rId4"/>
          <a:stretch>
            <a:fillRect/>
          </a:stretch>
        </p:blipFill>
        <p:spPr>
          <a:xfrm>
            <a:off x="4003105" y="1956833"/>
            <a:ext cx="2810176" cy="2386295"/>
          </a:xfrm>
          <a:prstGeom prst="rect">
            <a:avLst/>
          </a:prstGeom>
        </p:spPr>
      </p:pic>
      <p:pic>
        <p:nvPicPr>
          <p:cNvPr id="33" name="Picture 32"/>
          <p:cNvPicPr>
            <a:picLocks noChangeAspect="1"/>
          </p:cNvPicPr>
          <p:nvPr/>
        </p:nvPicPr>
        <p:blipFill>
          <a:blip r:embed="rId4"/>
          <a:stretch>
            <a:fillRect/>
          </a:stretch>
        </p:blipFill>
        <p:spPr>
          <a:xfrm>
            <a:off x="7917013" y="1963759"/>
            <a:ext cx="2810176" cy="2386295"/>
          </a:xfrm>
          <a:prstGeom prst="rect">
            <a:avLst/>
          </a:prstGeom>
        </p:spPr>
      </p:pic>
      <p:sp>
        <p:nvSpPr>
          <p:cNvPr id="5" name="Oval 4"/>
          <p:cNvSpPr/>
          <p:nvPr/>
        </p:nvSpPr>
        <p:spPr>
          <a:xfrm>
            <a:off x="1131094" y="3728603"/>
            <a:ext cx="57150" cy="66675"/>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5072063" y="3517994"/>
            <a:ext cx="57150" cy="66675"/>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8991034" y="3728607"/>
            <a:ext cx="57150" cy="66675"/>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ontent Placeholder 5"/>
          <p:cNvSpPr>
            <a:spLocks noGrp="1"/>
          </p:cNvSpPr>
          <p:nvPr>
            <p:ph sz="quarter" idx="4"/>
          </p:nvPr>
        </p:nvSpPr>
        <p:spPr>
          <a:xfrm>
            <a:off x="159360" y="906559"/>
            <a:ext cx="8888824" cy="583630"/>
          </a:xfrm>
        </p:spPr>
        <p:txBody>
          <a:bodyPr>
            <a:normAutofit/>
          </a:bodyPr>
          <a:lstStyle/>
          <a:p>
            <a:pPr marL="0" indent="0">
              <a:spcBef>
                <a:spcPts val="0"/>
              </a:spcBef>
              <a:spcAft>
                <a:spcPts val="0"/>
              </a:spcAft>
              <a:buNone/>
            </a:pPr>
            <a:r>
              <a:rPr lang="en-US" dirty="0">
                <a:solidFill>
                  <a:schemeClr val="tx1"/>
                </a:solidFill>
              </a:rPr>
              <a:t>How achievable is the HEFCE target without school improvement?</a:t>
            </a:r>
            <a:endParaRPr lang="en-US" dirty="0">
              <a:solidFill>
                <a:srgbClr val="FF0000"/>
              </a:solidFill>
            </a:endParaRPr>
          </a:p>
        </p:txBody>
      </p:sp>
    </p:spTree>
    <p:extLst>
      <p:ext uri="{BB962C8B-B14F-4D97-AF65-F5344CB8AC3E}">
        <p14:creationId xmlns:p14="http://schemas.microsoft.com/office/powerpoint/2010/main" val="36899532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805" y="-228600"/>
            <a:ext cx="6019800" cy="1143000"/>
          </a:xfrm>
        </p:spPr>
        <p:txBody>
          <a:bodyPr>
            <a:normAutofit/>
          </a:bodyPr>
          <a:lstStyle/>
          <a:p>
            <a:r>
              <a:rPr lang="en-US" sz="3600" dirty="0"/>
              <a:t>Data quality</a:t>
            </a:r>
            <a:endParaRPr lang="en-GB" sz="3600" dirty="0"/>
          </a:p>
        </p:txBody>
      </p:sp>
      <p:sp>
        <p:nvSpPr>
          <p:cNvPr id="4" name="Text Placeholder 3"/>
          <p:cNvSpPr>
            <a:spLocks noGrp="1"/>
          </p:cNvSpPr>
          <p:nvPr>
            <p:ph type="body" sz="half" idx="2"/>
          </p:nvPr>
        </p:nvSpPr>
        <p:spPr>
          <a:xfrm>
            <a:off x="209804" y="1143000"/>
            <a:ext cx="10934445" cy="4293973"/>
          </a:xfrm>
        </p:spPr>
        <p:txBody>
          <a:bodyPr>
            <a:normAutofit/>
          </a:bodyPr>
          <a:lstStyle/>
          <a:p>
            <a:pPr marL="342900" indent="-342900">
              <a:buFont typeface="Arial" panose="020B0604020202020204" pitchFamily="34" charset="0"/>
              <a:buChar char="•"/>
            </a:pPr>
            <a:r>
              <a:rPr lang="en-US" sz="2000" dirty="0">
                <a:solidFill>
                  <a:schemeClr val="tx1"/>
                </a:solidFill>
              </a:rPr>
              <a:t>Targets are set against old data.</a:t>
            </a:r>
          </a:p>
          <a:p>
            <a:pPr marL="342900" indent="-342900">
              <a:buFont typeface="Arial" panose="020B0604020202020204" pitchFamily="34" charset="0"/>
              <a:buChar char="•"/>
            </a:pPr>
            <a:r>
              <a:rPr lang="en-US" sz="2000" dirty="0">
                <a:solidFill>
                  <a:schemeClr val="tx1"/>
                </a:solidFill>
              </a:rPr>
              <a:t>Most recent HE participation data my be reflecting school &amp; WP outreach activity performance from several years ago.</a:t>
            </a:r>
          </a:p>
          <a:p>
            <a:pPr marL="342900" indent="-342900">
              <a:buFont typeface="Arial" panose="020B0604020202020204" pitchFamily="34" charset="0"/>
              <a:buChar char="•"/>
            </a:pPr>
            <a:r>
              <a:rPr lang="en-US" sz="2000" dirty="0">
                <a:solidFill>
                  <a:schemeClr val="tx1"/>
                </a:solidFill>
              </a:rPr>
              <a:t>We use the most recent data but recognize the importance of establishing with stakeholders whether there have been ground level changes. </a:t>
            </a:r>
            <a:endParaRPr lang="en-GB" sz="2000" dirty="0">
              <a:solidFill>
                <a:schemeClr val="tx1"/>
              </a:solidFill>
            </a:endParaRPr>
          </a:p>
        </p:txBody>
      </p:sp>
      <p:pic>
        <p:nvPicPr>
          <p:cNvPr id="5" name="Picture 4"/>
          <p:cNvPicPr>
            <a:picLocks noChangeAspect="1"/>
          </p:cNvPicPr>
          <p:nvPr/>
        </p:nvPicPr>
        <p:blipFill>
          <a:blip r:embed="rId3"/>
          <a:stretch>
            <a:fillRect/>
          </a:stretch>
        </p:blipFill>
        <p:spPr>
          <a:xfrm>
            <a:off x="10395139" y="5967647"/>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174122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29" y="-176405"/>
            <a:ext cx="8534400" cy="1507067"/>
          </a:xfrm>
        </p:spPr>
        <p:txBody>
          <a:bodyPr/>
          <a:lstStyle/>
          <a:p>
            <a:r>
              <a:rPr lang="en-US" dirty="0"/>
              <a:t>Approach: Ward comparison</a:t>
            </a:r>
            <a:endParaRPr lang="en-GB" dirty="0"/>
          </a:p>
        </p:txBody>
      </p:sp>
      <p:sp>
        <p:nvSpPr>
          <p:cNvPr id="4" name="Text Placeholder 3"/>
          <p:cNvSpPr>
            <a:spLocks noGrp="1"/>
          </p:cNvSpPr>
          <p:nvPr>
            <p:ph type="body" sz="quarter" idx="14"/>
          </p:nvPr>
        </p:nvSpPr>
        <p:spPr>
          <a:xfrm>
            <a:off x="6357811" y="4102346"/>
            <a:ext cx="3263521" cy="914397"/>
          </a:xfrm>
        </p:spPr>
        <p:txBody>
          <a:bodyPr>
            <a:noAutofit/>
          </a:bodyPr>
          <a:lstStyle/>
          <a:p>
            <a:r>
              <a:rPr lang="en-US" sz="1500" dirty="0" err="1">
                <a:solidFill>
                  <a:srgbClr val="FF0000"/>
                </a:solidFill>
              </a:rPr>
              <a:t>Paulsgrove</a:t>
            </a:r>
            <a:r>
              <a:rPr lang="en-US" sz="1500" dirty="0">
                <a:solidFill>
                  <a:schemeClr val="tx1"/>
                </a:solidFill>
              </a:rPr>
              <a:t> local doubling of participation (16.6%)</a:t>
            </a:r>
            <a:endParaRPr lang="en-GB" sz="1500" dirty="0">
              <a:solidFill>
                <a:schemeClr val="tx1"/>
              </a:solidFill>
            </a:endParaRPr>
          </a:p>
        </p:txBody>
      </p:sp>
      <p:sp>
        <p:nvSpPr>
          <p:cNvPr id="14" name="Text Placeholder 3"/>
          <p:cNvSpPr txBox="1">
            <a:spLocks/>
          </p:cNvSpPr>
          <p:nvPr/>
        </p:nvSpPr>
        <p:spPr>
          <a:xfrm>
            <a:off x="270424" y="4859816"/>
            <a:ext cx="9772648" cy="1331013"/>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Tx/>
              <a:buNone/>
              <a:defRPr sz="18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42900" indent="-342900">
              <a:buFont typeface="Arial" panose="020B0604020202020204" pitchFamily="34" charset="0"/>
              <a:buChar char="•"/>
            </a:pPr>
            <a:r>
              <a:rPr lang="en-US" sz="2000" dirty="0">
                <a:solidFill>
                  <a:schemeClr val="tx1"/>
                </a:solidFill>
              </a:rPr>
              <a:t>The achievability of a local doubling of participation based on current GCSE attainment varies between wards.</a:t>
            </a:r>
          </a:p>
          <a:p>
            <a:pPr marL="342900" indent="-342900">
              <a:buFont typeface="Arial" panose="020B0604020202020204" pitchFamily="34" charset="0"/>
              <a:buChar char="•"/>
            </a:pPr>
            <a:r>
              <a:rPr lang="en-US" sz="2000" dirty="0">
                <a:solidFill>
                  <a:schemeClr val="tx1"/>
                </a:solidFill>
              </a:rPr>
              <a:t>A doubling of participation in </a:t>
            </a:r>
            <a:r>
              <a:rPr lang="en-US" sz="2000" dirty="0" err="1">
                <a:solidFill>
                  <a:srgbClr val="FF0000"/>
                </a:solidFill>
              </a:rPr>
              <a:t>Paulsgrove</a:t>
            </a:r>
            <a:r>
              <a:rPr lang="en-US" sz="2000" dirty="0">
                <a:solidFill>
                  <a:schemeClr val="tx1"/>
                </a:solidFill>
              </a:rPr>
              <a:t> would place it closer to average wards with similar performance. </a:t>
            </a:r>
            <a:r>
              <a:rPr lang="en-US" sz="2000" dirty="0">
                <a:solidFill>
                  <a:srgbClr val="FFFF00"/>
                </a:solidFill>
              </a:rPr>
              <a:t>Alamein</a:t>
            </a:r>
            <a:r>
              <a:rPr lang="en-US" sz="2000" dirty="0">
                <a:solidFill>
                  <a:schemeClr val="tx1"/>
                </a:solidFill>
              </a:rPr>
              <a:t> would need to become a top performing ward at its level of GCSE attainment to meet the same target.</a:t>
            </a:r>
          </a:p>
        </p:txBody>
      </p:sp>
      <p:sp>
        <p:nvSpPr>
          <p:cNvPr id="16" name="Text Placeholder 3"/>
          <p:cNvSpPr txBox="1">
            <a:spLocks/>
          </p:cNvSpPr>
          <p:nvPr/>
        </p:nvSpPr>
        <p:spPr>
          <a:xfrm>
            <a:off x="934965" y="126491"/>
            <a:ext cx="1188518" cy="414979"/>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Tx/>
              <a:buNone/>
              <a:defRPr sz="18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endParaRPr lang="en-GB" dirty="0">
              <a:solidFill>
                <a:schemeClr val="tx1"/>
              </a:solidFill>
            </a:endParaRPr>
          </a:p>
        </p:txBody>
      </p:sp>
      <p:sp>
        <p:nvSpPr>
          <p:cNvPr id="36" name="4-Point Star 35"/>
          <p:cNvSpPr/>
          <p:nvPr/>
        </p:nvSpPr>
        <p:spPr>
          <a:xfrm>
            <a:off x="1748092" y="3119235"/>
            <a:ext cx="137100" cy="139378"/>
          </a:xfrm>
          <a:prstGeom prst="star4">
            <a:avLst/>
          </a:prstGeom>
          <a:solidFill>
            <a:srgbClr val="FFC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44224" y="4093413"/>
            <a:ext cx="3226019" cy="830997"/>
          </a:xfrm>
          <a:prstGeom prst="rect">
            <a:avLst/>
          </a:prstGeom>
          <a:noFill/>
        </p:spPr>
        <p:txBody>
          <a:bodyPr wrap="square" rtlCol="0">
            <a:spAutoFit/>
          </a:bodyPr>
          <a:lstStyle/>
          <a:p>
            <a:r>
              <a:rPr lang="en-US" sz="1500" dirty="0">
                <a:solidFill>
                  <a:srgbClr val="FFFF00"/>
                </a:solidFill>
              </a:rPr>
              <a:t>Alamein</a:t>
            </a:r>
            <a:r>
              <a:rPr lang="en-US" sz="1500" dirty="0"/>
              <a:t> local doubling of participation (21.8%)</a:t>
            </a:r>
            <a:endParaRPr lang="en-GB" sz="1500" dirty="0"/>
          </a:p>
          <a:p>
            <a:endParaRPr lang="en-US" dirty="0"/>
          </a:p>
        </p:txBody>
      </p:sp>
      <p:pic>
        <p:nvPicPr>
          <p:cNvPr id="37" name="Picture 36"/>
          <p:cNvPicPr>
            <a:picLocks noChangeAspect="1"/>
          </p:cNvPicPr>
          <p:nvPr/>
        </p:nvPicPr>
        <p:blipFill>
          <a:blip r:embed="rId3"/>
          <a:stretch>
            <a:fillRect/>
          </a:stretch>
        </p:blipFill>
        <p:spPr>
          <a:xfrm>
            <a:off x="10413427" y="5994400"/>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p:cNvPicPr>
            <a:picLocks noChangeAspect="1"/>
          </p:cNvPicPr>
          <p:nvPr/>
        </p:nvPicPr>
        <p:blipFill>
          <a:blip r:embed="rId4"/>
          <a:stretch>
            <a:fillRect/>
          </a:stretch>
        </p:blipFill>
        <p:spPr>
          <a:xfrm>
            <a:off x="934965" y="1193572"/>
            <a:ext cx="3930221" cy="2884889"/>
          </a:xfrm>
          <a:prstGeom prst="rect">
            <a:avLst/>
          </a:prstGeom>
        </p:spPr>
      </p:pic>
      <p:pic>
        <p:nvPicPr>
          <p:cNvPr id="5" name="Picture 4"/>
          <p:cNvPicPr>
            <a:picLocks noChangeAspect="1"/>
          </p:cNvPicPr>
          <p:nvPr/>
        </p:nvPicPr>
        <p:blipFill>
          <a:blip r:embed="rId5"/>
          <a:stretch>
            <a:fillRect/>
          </a:stretch>
        </p:blipFill>
        <p:spPr>
          <a:xfrm>
            <a:off x="5960960" y="1193572"/>
            <a:ext cx="4294867" cy="2862152"/>
          </a:xfrm>
          <a:prstGeom prst="rect">
            <a:avLst/>
          </a:prstGeom>
        </p:spPr>
      </p:pic>
    </p:spTree>
    <p:extLst>
      <p:ext uri="{BB962C8B-B14F-4D97-AF65-F5344CB8AC3E}">
        <p14:creationId xmlns:p14="http://schemas.microsoft.com/office/powerpoint/2010/main" val="11189649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853" y="-149349"/>
            <a:ext cx="10491966" cy="1507067"/>
          </a:xfrm>
        </p:spPr>
        <p:txBody>
          <a:bodyPr/>
          <a:lstStyle/>
          <a:p>
            <a:r>
              <a:rPr lang="en-US" dirty="0"/>
              <a:t>Correlating factors: Unemployment</a:t>
            </a:r>
            <a:endParaRPr lang="en-GB" dirty="0"/>
          </a:p>
        </p:txBody>
      </p:sp>
      <p:sp>
        <p:nvSpPr>
          <p:cNvPr id="4" name="Text Placeholder 3"/>
          <p:cNvSpPr>
            <a:spLocks noGrp="1"/>
          </p:cNvSpPr>
          <p:nvPr>
            <p:ph type="body" sz="quarter" idx="14"/>
          </p:nvPr>
        </p:nvSpPr>
        <p:spPr>
          <a:xfrm>
            <a:off x="7129232" y="3910511"/>
            <a:ext cx="1194397" cy="656584"/>
          </a:xfrm>
        </p:spPr>
        <p:txBody>
          <a:bodyPr/>
          <a:lstStyle/>
          <a:p>
            <a:r>
              <a:rPr lang="en-US" sz="1500" dirty="0" err="1">
                <a:solidFill>
                  <a:schemeClr val="tx1"/>
                </a:solidFill>
              </a:rPr>
              <a:t>Coxford</a:t>
            </a:r>
            <a:endParaRPr lang="en-GB" sz="1500" dirty="0">
              <a:solidFill>
                <a:schemeClr val="tx1"/>
              </a:solidFill>
            </a:endParaRPr>
          </a:p>
        </p:txBody>
      </p:sp>
      <p:sp>
        <p:nvSpPr>
          <p:cNvPr id="14" name="Text Placeholder 3"/>
          <p:cNvSpPr txBox="1">
            <a:spLocks/>
          </p:cNvSpPr>
          <p:nvPr/>
        </p:nvSpPr>
        <p:spPr>
          <a:xfrm>
            <a:off x="509383" y="4393139"/>
            <a:ext cx="9820985" cy="1820164"/>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Tx/>
              <a:buNone/>
              <a:defRPr sz="18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000" dirty="0">
                <a:solidFill>
                  <a:schemeClr val="tx1"/>
                </a:solidFill>
              </a:rPr>
              <a:t>Higher unemployment tends to correlate with lower </a:t>
            </a:r>
            <a:r>
              <a:rPr lang="en-US" sz="2000" dirty="0" smtClean="0">
                <a:solidFill>
                  <a:schemeClr val="tx1"/>
                </a:solidFill>
              </a:rPr>
              <a:t>participation.  These wards </a:t>
            </a:r>
            <a:r>
              <a:rPr lang="en-US" sz="2000" dirty="0">
                <a:solidFill>
                  <a:schemeClr val="tx1"/>
                </a:solidFill>
              </a:rPr>
              <a:t>perform particularly badly for their </a:t>
            </a:r>
            <a:r>
              <a:rPr lang="en-US" sz="2000" dirty="0" smtClean="0">
                <a:solidFill>
                  <a:schemeClr val="tx1"/>
                </a:solidFill>
              </a:rPr>
              <a:t>levels </a:t>
            </a:r>
            <a:r>
              <a:rPr lang="en-US" sz="2000" dirty="0">
                <a:solidFill>
                  <a:schemeClr val="tx1"/>
                </a:solidFill>
              </a:rPr>
              <a:t>of unemployment.</a:t>
            </a:r>
            <a:endParaRPr lang="en-GB" sz="2000" dirty="0">
              <a:solidFill>
                <a:schemeClr val="tx1"/>
              </a:solidFill>
            </a:endParaRPr>
          </a:p>
        </p:txBody>
      </p:sp>
      <p:sp>
        <p:nvSpPr>
          <p:cNvPr id="15" name="Text Placeholder 3"/>
          <p:cNvSpPr txBox="1">
            <a:spLocks/>
          </p:cNvSpPr>
          <p:nvPr/>
        </p:nvSpPr>
        <p:spPr>
          <a:xfrm>
            <a:off x="2497186" y="3910510"/>
            <a:ext cx="1752695" cy="656584"/>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Tx/>
              <a:buNone/>
              <a:defRPr sz="18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1500" dirty="0">
                <a:solidFill>
                  <a:schemeClr val="tx1"/>
                </a:solidFill>
              </a:rPr>
              <a:t>Newport South</a:t>
            </a:r>
            <a:endParaRPr lang="en-GB" sz="1500" dirty="0">
              <a:solidFill>
                <a:schemeClr val="tx1"/>
              </a:solidFill>
            </a:endParaRPr>
          </a:p>
        </p:txBody>
      </p:sp>
      <p:pic>
        <p:nvPicPr>
          <p:cNvPr id="26" name="Picture 25"/>
          <p:cNvPicPr>
            <a:picLocks noChangeAspect="1"/>
          </p:cNvPicPr>
          <p:nvPr/>
        </p:nvPicPr>
        <p:blipFill>
          <a:blip r:embed="rId3"/>
          <a:stretch>
            <a:fillRect/>
          </a:stretch>
        </p:blipFill>
        <p:spPr>
          <a:xfrm>
            <a:off x="10413427" y="5994400"/>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p:cNvPicPr>
            <a:picLocks noChangeAspect="1"/>
          </p:cNvPicPr>
          <p:nvPr/>
        </p:nvPicPr>
        <p:blipFill>
          <a:blip r:embed="rId4"/>
          <a:stretch>
            <a:fillRect/>
          </a:stretch>
        </p:blipFill>
        <p:spPr>
          <a:xfrm>
            <a:off x="5764792" y="1137771"/>
            <a:ext cx="4160695" cy="2772739"/>
          </a:xfrm>
          <a:prstGeom prst="rect">
            <a:avLst/>
          </a:prstGeom>
        </p:spPr>
      </p:pic>
      <p:pic>
        <p:nvPicPr>
          <p:cNvPr id="5" name="Picture 4"/>
          <p:cNvPicPr>
            <a:picLocks noChangeAspect="1"/>
          </p:cNvPicPr>
          <p:nvPr/>
        </p:nvPicPr>
        <p:blipFill>
          <a:blip r:embed="rId5"/>
          <a:stretch>
            <a:fillRect/>
          </a:stretch>
        </p:blipFill>
        <p:spPr>
          <a:xfrm>
            <a:off x="1610562" y="1137769"/>
            <a:ext cx="4139802" cy="2758815"/>
          </a:xfrm>
          <a:prstGeom prst="rect">
            <a:avLst/>
          </a:prstGeom>
        </p:spPr>
      </p:pic>
    </p:spTree>
    <p:extLst>
      <p:ext uri="{BB962C8B-B14F-4D97-AF65-F5344CB8AC3E}">
        <p14:creationId xmlns:p14="http://schemas.microsoft.com/office/powerpoint/2010/main" val="31349884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281" y="-133746"/>
            <a:ext cx="10327558" cy="1507067"/>
          </a:xfrm>
        </p:spPr>
        <p:txBody>
          <a:bodyPr/>
          <a:lstStyle/>
          <a:p>
            <a:r>
              <a:rPr lang="en-US" dirty="0"/>
              <a:t>Correlating factors: Social housing</a:t>
            </a:r>
            <a:endParaRPr lang="en-GB" dirty="0"/>
          </a:p>
        </p:txBody>
      </p:sp>
      <p:sp>
        <p:nvSpPr>
          <p:cNvPr id="4" name="Text Placeholder 3"/>
          <p:cNvSpPr>
            <a:spLocks noGrp="1"/>
          </p:cNvSpPr>
          <p:nvPr>
            <p:ph type="body" sz="quarter" idx="14"/>
          </p:nvPr>
        </p:nvSpPr>
        <p:spPr>
          <a:xfrm>
            <a:off x="7467845" y="4006223"/>
            <a:ext cx="1188518" cy="414979"/>
          </a:xfrm>
        </p:spPr>
        <p:txBody>
          <a:bodyPr/>
          <a:lstStyle/>
          <a:p>
            <a:r>
              <a:rPr lang="en-US" sz="1500" dirty="0" err="1">
                <a:solidFill>
                  <a:srgbClr val="FF0000"/>
                </a:solidFill>
              </a:rPr>
              <a:t>Coxford</a:t>
            </a:r>
            <a:endParaRPr lang="en-GB" sz="1500" dirty="0">
              <a:solidFill>
                <a:srgbClr val="FF0000"/>
              </a:solidFill>
            </a:endParaRPr>
          </a:p>
        </p:txBody>
      </p:sp>
      <p:sp>
        <p:nvSpPr>
          <p:cNvPr id="14" name="Text Placeholder 3"/>
          <p:cNvSpPr txBox="1">
            <a:spLocks/>
          </p:cNvSpPr>
          <p:nvPr/>
        </p:nvSpPr>
        <p:spPr>
          <a:xfrm>
            <a:off x="571500" y="4822481"/>
            <a:ext cx="10047339" cy="156477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Tx/>
              <a:buNone/>
              <a:defRPr sz="18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000" dirty="0">
                <a:solidFill>
                  <a:schemeClr val="tx1"/>
                </a:solidFill>
              </a:rPr>
              <a:t>Some wards present challenges as they are outliers in their variable. As illustrated, </a:t>
            </a:r>
            <a:r>
              <a:rPr lang="en-US" sz="2000" dirty="0">
                <a:solidFill>
                  <a:srgbClr val="FFFF00"/>
                </a:solidFill>
              </a:rPr>
              <a:t>Alamein</a:t>
            </a:r>
            <a:r>
              <a:rPr lang="en-US" sz="2000" dirty="0">
                <a:solidFill>
                  <a:schemeClr val="tx1"/>
                </a:solidFill>
              </a:rPr>
              <a:t> is more challenging than </a:t>
            </a:r>
            <a:r>
              <a:rPr lang="en-US" sz="2000" dirty="0" err="1">
                <a:solidFill>
                  <a:srgbClr val="FF0000"/>
                </a:solidFill>
              </a:rPr>
              <a:t>Coxford</a:t>
            </a:r>
            <a:r>
              <a:rPr lang="en-US" sz="2000" dirty="0">
                <a:solidFill>
                  <a:schemeClr val="tx1"/>
                </a:solidFill>
              </a:rPr>
              <a:t> because there are relatively few comparable wards.</a:t>
            </a:r>
            <a:endParaRPr lang="en-GB" sz="2000" dirty="0">
              <a:solidFill>
                <a:schemeClr val="accent5">
                  <a:lumMod val="60000"/>
                  <a:lumOff val="40000"/>
                </a:schemeClr>
              </a:solidFill>
            </a:endParaRPr>
          </a:p>
        </p:txBody>
      </p:sp>
      <p:sp>
        <p:nvSpPr>
          <p:cNvPr id="15" name="Text Placeholder 3"/>
          <p:cNvSpPr txBox="1">
            <a:spLocks/>
          </p:cNvSpPr>
          <p:nvPr/>
        </p:nvSpPr>
        <p:spPr>
          <a:xfrm>
            <a:off x="3149979" y="4097240"/>
            <a:ext cx="1188518" cy="414979"/>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Tx/>
              <a:buNone/>
              <a:defRPr sz="18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Tx/>
              <a:buNone/>
              <a:defRPr sz="16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Tx/>
              <a:buNone/>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1500" dirty="0">
                <a:solidFill>
                  <a:srgbClr val="FFFF00"/>
                </a:solidFill>
              </a:rPr>
              <a:t>Alamein</a:t>
            </a:r>
            <a:endParaRPr lang="en-GB" sz="1500" dirty="0">
              <a:solidFill>
                <a:srgbClr val="FFFF00"/>
              </a:solidFill>
            </a:endParaRPr>
          </a:p>
        </p:txBody>
      </p:sp>
      <p:pic>
        <p:nvPicPr>
          <p:cNvPr id="17" name="Picture 16"/>
          <p:cNvPicPr>
            <a:picLocks noChangeAspect="1"/>
          </p:cNvPicPr>
          <p:nvPr/>
        </p:nvPicPr>
        <p:blipFill>
          <a:blip r:embed="rId3"/>
          <a:stretch>
            <a:fillRect/>
          </a:stretch>
        </p:blipFill>
        <p:spPr>
          <a:xfrm>
            <a:off x="10413427" y="5994400"/>
            <a:ext cx="1276790" cy="392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6118076" y="985506"/>
            <a:ext cx="4581055" cy="3052872"/>
          </a:xfrm>
          <a:prstGeom prst="rect">
            <a:avLst/>
          </a:prstGeom>
        </p:spPr>
      </p:pic>
      <p:pic>
        <p:nvPicPr>
          <p:cNvPr id="6" name="Picture 5"/>
          <p:cNvPicPr>
            <a:picLocks noChangeAspect="1"/>
          </p:cNvPicPr>
          <p:nvPr/>
        </p:nvPicPr>
        <p:blipFill>
          <a:blip r:embed="rId5"/>
          <a:stretch>
            <a:fillRect/>
          </a:stretch>
        </p:blipFill>
        <p:spPr>
          <a:xfrm>
            <a:off x="1803254" y="980027"/>
            <a:ext cx="3738850" cy="3058351"/>
          </a:xfrm>
          <a:prstGeom prst="rect">
            <a:avLst/>
          </a:prstGeom>
        </p:spPr>
      </p:pic>
    </p:spTree>
    <p:extLst>
      <p:ext uri="{BB962C8B-B14F-4D97-AF65-F5344CB8AC3E}">
        <p14:creationId xmlns:p14="http://schemas.microsoft.com/office/powerpoint/2010/main" val="13769485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Slice</Template>
  <TotalTime>2411</TotalTime>
  <Words>4577</Words>
  <Application>Microsoft Macintosh PowerPoint</Application>
  <PresentationFormat>Custom</PresentationFormat>
  <Paragraphs>739</Paragraphs>
  <Slides>34</Slides>
  <Notes>33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Slice</vt:lpstr>
      <vt:lpstr>Using data to create localised widening participation strategies</vt:lpstr>
      <vt:lpstr>2015 HEFCE ‘Participation GAPS’</vt:lpstr>
      <vt:lpstr>Widening participation targets</vt:lpstr>
      <vt:lpstr>Approach: targets</vt:lpstr>
      <vt:lpstr>widening participation targets</vt:lpstr>
      <vt:lpstr>Data quality</vt:lpstr>
      <vt:lpstr>Approach: Ward comparison</vt:lpstr>
      <vt:lpstr>Correlating factors: Unemployment</vt:lpstr>
      <vt:lpstr>Correlating factors: Social housing</vt:lpstr>
      <vt:lpstr>Correlating factors: parental education</vt:lpstr>
      <vt:lpstr>Approach: Ward comparison - Coxford</vt:lpstr>
      <vt:lpstr>Understanding the Area: lsoas</vt:lpstr>
      <vt:lpstr>Understanding the Area: lsoa’s</vt:lpstr>
      <vt:lpstr>Understanding the Area: lsoa’s</vt:lpstr>
      <vt:lpstr>Understanding the Area: lsoa’s</vt:lpstr>
      <vt:lpstr>Understanding the area: Education outcomes</vt:lpstr>
      <vt:lpstr>Understanding the Area: lsoa’s</vt:lpstr>
      <vt:lpstr>Understanding the area: Education outcomes</vt:lpstr>
      <vt:lpstr>Understanding the Area: lsoa’s</vt:lpstr>
      <vt:lpstr>Understanding the area: Schools </vt:lpstr>
      <vt:lpstr>Understanding the area: Schools </vt:lpstr>
      <vt:lpstr>Understanding the area: Schools </vt:lpstr>
      <vt:lpstr>Understanding the area: Schools </vt:lpstr>
      <vt:lpstr>Understanding the area: Schools </vt:lpstr>
      <vt:lpstr>Understanding the area: Schools </vt:lpstr>
      <vt:lpstr>Understanding the area: Post 16</vt:lpstr>
      <vt:lpstr>Understanding the area: Post 16</vt:lpstr>
      <vt:lpstr>Developing a localised WP strategy</vt:lpstr>
      <vt:lpstr>How ambitious do we need/want to be?</vt:lpstr>
      <vt:lpstr>Identifying the key groups of students</vt:lpstr>
      <vt:lpstr>Improving school/college outcomes</vt:lpstr>
      <vt:lpstr>Parental engagement with education</vt:lpstr>
      <vt:lpstr>HEI Interventions</vt:lpstr>
      <vt:lpstr>Work with partners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SUN/HEFCE presentation</dc:title>
  <dc:creator>Max Fyldes-Roberts</dc:creator>
  <cp:lastModifiedBy>John Denham</cp:lastModifiedBy>
  <cp:revision>149</cp:revision>
  <dcterms:created xsi:type="dcterms:W3CDTF">2016-07-27T07:43:50Z</dcterms:created>
  <dcterms:modified xsi:type="dcterms:W3CDTF">2016-10-27T09:06:44Z</dcterms:modified>
</cp:coreProperties>
</file>