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11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GB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 algn="l" eaLnBrk="1" latinLnBrk="0" hangingPunct="1"/>
            <a:fld id="{48D92626-37D2-4832-BF7A-BC283494A20D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 algn="l" eaLnBrk="1" latinLnBrk="0" hangingPunct="1"/>
            <a:fld id="{48D92626-37D2-4832-BF7A-BC283494A20D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92886-E571-45D5-8B56-343DC94F8FA6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GB"/>
              <a:t>Click to edit Master text styles</a:t>
            </a:r>
          </a:p>
          <a:p>
            <a:pPr lvl="1" eaLnBrk="1" latinLnBrk="0" hangingPunct="1"/>
            <a:r>
              <a:rPr lang="en-GB"/>
              <a:t>Second level</a:t>
            </a:r>
          </a:p>
          <a:p>
            <a:pPr lvl="2" eaLnBrk="1" latinLnBrk="0" hangingPunct="1"/>
            <a:r>
              <a:rPr lang="en-GB"/>
              <a:t>Third level</a:t>
            </a:r>
          </a:p>
          <a:p>
            <a:pPr lvl="3" eaLnBrk="1" latinLnBrk="0" hangingPunct="1"/>
            <a:r>
              <a:rPr lang="en-GB"/>
              <a:t>Fourth level</a:t>
            </a:r>
          </a:p>
          <a:p>
            <a:pPr lvl="4" eaLnBrk="1" latinLnBrk="0" hangingPunct="1"/>
            <a:r>
              <a:rPr lang="en-GB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pPr algn="l" eaLnBrk="1" latinLnBrk="0" hangingPunct="1"/>
            <a:fld id="{48D92626-37D2-4832-BF7A-BC283494A20D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GB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GB">
                <a:solidFill>
                  <a:schemeClr val="lt1"/>
                </a:solidFill>
                <a:latin typeface="+mn-lt"/>
                <a:ea typeface="+mn-ea"/>
                <a:cs typeface="+mn-cs"/>
              </a:rPr>
              <a:t>Drag picture to placeholder or click icon to add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pPr algn="l" eaLnBrk="1" latinLnBrk="0" hangingPunct="1"/>
            <a:fld id="{48D92626-37D2-4832-BF7A-BC283494A20D}" type="datetimeFigureOut">
              <a:rPr lang="en-US" smtClean="0"/>
              <a:t>10/27/2016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 algn="l" eaLnBrk="1" latinLnBrk="0" hangingPunct="1"/>
            <a:fld id="{48D92626-37D2-4832-BF7A-BC283494A20D}" type="datetimeFigureOut">
              <a:rPr lang="en-US" smtClean="0"/>
              <a:t>10/27/2016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 algn="r" eaLnBrk="1" latinLnBrk="0" hangingPunct="1"/>
            <a:fld id="{8C592886-E571-45D5-8B56-343DC94F8FA6}" type="slidenum">
              <a:rPr kumimoji="0" lang="en-US" smtClean="0"/>
              <a:t>‹#›</a:t>
            </a:fld>
            <a:endParaRPr kumimoji="0" lang="en-US" sz="1600" b="1" dirty="0">
              <a:solidFill>
                <a:schemeClr val="tx2">
                  <a:shade val="90000"/>
                </a:schemeClr>
              </a:solidFill>
              <a:effectLst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en-GB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GB"/>
              <a:t>Click to edit Master text styles</a:t>
            </a:r>
          </a:p>
          <a:p>
            <a:pPr lvl="1" eaLnBrk="1" latinLnBrk="0" hangingPunct="1"/>
            <a:r>
              <a:rPr kumimoji="0" lang="en-GB"/>
              <a:t>Second level</a:t>
            </a:r>
          </a:p>
          <a:p>
            <a:pPr lvl="2" eaLnBrk="1" latinLnBrk="0" hangingPunct="1"/>
            <a:r>
              <a:rPr kumimoji="0" lang="en-GB"/>
              <a:t>Third level</a:t>
            </a:r>
          </a:p>
          <a:p>
            <a:pPr lvl="3" eaLnBrk="1" latinLnBrk="0" hangingPunct="1"/>
            <a:r>
              <a:rPr kumimoji="0" lang="en-GB"/>
              <a:t>Fourth level</a:t>
            </a:r>
          </a:p>
          <a:p>
            <a:pPr lvl="4" eaLnBrk="1" latinLnBrk="0" hangingPunct="1"/>
            <a:r>
              <a:rPr kumimoji="0" lang="en-GB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DIY </a:t>
            </a:r>
            <a:r>
              <a:rPr lang="en-US" dirty="0" err="1"/>
              <a:t>Localised</a:t>
            </a:r>
            <a:r>
              <a:rPr lang="en-US" dirty="0"/>
              <a:t> Strategies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Ceri Nursaw</a:t>
            </a:r>
          </a:p>
          <a:p>
            <a:r>
              <a:rPr lang="en-US" dirty="0" err="1"/>
              <a:t>www.nursawassociates.com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0267" y="4787900"/>
            <a:ext cx="2882900" cy="1610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877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this session will cover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data, and what it tells you</a:t>
            </a:r>
          </a:p>
          <a:p>
            <a:r>
              <a:rPr lang="en-US" dirty="0"/>
              <a:t>Understanding the education landscape</a:t>
            </a:r>
          </a:p>
          <a:p>
            <a:r>
              <a:rPr lang="en-US" dirty="0"/>
              <a:t>Context from local stakeholders</a:t>
            </a:r>
          </a:p>
          <a:p>
            <a:r>
              <a:rPr lang="en-US" dirty="0"/>
              <a:t>Context from research and evaluation</a:t>
            </a:r>
          </a:p>
          <a:p>
            <a:r>
              <a:rPr lang="en-US" dirty="0"/>
              <a:t>Developing the strategy</a:t>
            </a:r>
          </a:p>
        </p:txBody>
      </p:sp>
    </p:spTree>
    <p:extLst>
      <p:ext uri="{BB962C8B-B14F-4D97-AF65-F5344CB8AC3E}">
        <p14:creationId xmlns:p14="http://schemas.microsoft.com/office/powerpoint/2010/main" val="4117557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can you learn from 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Education context</a:t>
            </a:r>
          </a:p>
          <a:p>
            <a:pPr lvl="1"/>
            <a:r>
              <a:rPr lang="en-US" dirty="0"/>
              <a:t>Post-16 progression</a:t>
            </a:r>
          </a:p>
          <a:p>
            <a:pPr lvl="1"/>
            <a:r>
              <a:rPr lang="en-US" dirty="0"/>
              <a:t>Higher education progression</a:t>
            </a:r>
          </a:p>
          <a:p>
            <a:pPr lvl="1"/>
            <a:r>
              <a:rPr lang="en-US" dirty="0"/>
              <a:t>Key stage 2 and GCSE results</a:t>
            </a:r>
          </a:p>
          <a:p>
            <a:pPr lvl="2"/>
            <a:r>
              <a:rPr lang="en-US" dirty="0"/>
              <a:t>Differences between boys and girls</a:t>
            </a:r>
          </a:p>
          <a:p>
            <a:pPr lvl="2"/>
            <a:r>
              <a:rPr lang="en-US" dirty="0"/>
              <a:t>LSOAs</a:t>
            </a:r>
          </a:p>
          <a:p>
            <a:pPr lvl="1"/>
            <a:r>
              <a:rPr lang="en-US" dirty="0"/>
              <a:t>School performance </a:t>
            </a:r>
          </a:p>
          <a:p>
            <a:pPr lvl="2"/>
            <a:r>
              <a:rPr lang="en-US" dirty="0"/>
              <a:t>Pupil premium students</a:t>
            </a:r>
          </a:p>
          <a:p>
            <a:pPr lvl="2"/>
            <a:r>
              <a:rPr lang="en-US" dirty="0"/>
              <a:t>Similar schools</a:t>
            </a:r>
          </a:p>
          <a:p>
            <a:pPr lvl="2"/>
            <a:r>
              <a:rPr lang="en-US" dirty="0"/>
              <a:t>Family of schools</a:t>
            </a:r>
          </a:p>
          <a:p>
            <a:pPr lvl="1"/>
            <a:r>
              <a:rPr lang="en-US" dirty="0"/>
              <a:t>Graduate parents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749127"/>
              </p:ext>
            </p:extLst>
          </p:nvPr>
        </p:nvGraphicFramePr>
        <p:xfrm>
          <a:off x="4682993" y="4660589"/>
          <a:ext cx="3802231" cy="1597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3" imgW="5410200" imgH="2273300" progId="Word.Document.12">
                  <p:embed/>
                </p:oleObj>
              </mc:Choice>
              <mc:Fallback>
                <p:oleObj name="Document" r:id="rId3" imgW="5410200" imgH="22733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82993" y="4660589"/>
                        <a:ext cx="3802231" cy="15976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7274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can you learn from the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Economic context</a:t>
            </a:r>
          </a:p>
          <a:p>
            <a:pPr lvl="1"/>
            <a:r>
              <a:rPr lang="en-US" dirty="0"/>
              <a:t>Economic activity rates</a:t>
            </a:r>
          </a:p>
          <a:p>
            <a:pPr lvl="1"/>
            <a:r>
              <a:rPr lang="en-US" dirty="0"/>
              <a:t>Type of employment</a:t>
            </a:r>
          </a:p>
          <a:p>
            <a:pPr lvl="1"/>
            <a:r>
              <a:rPr lang="en-US" dirty="0"/>
              <a:t>Qualification levels</a:t>
            </a:r>
            <a:br>
              <a:rPr lang="en-US" dirty="0"/>
            </a:br>
            <a:endParaRPr lang="en-US" dirty="0"/>
          </a:p>
          <a:p>
            <a:r>
              <a:rPr lang="en-US" dirty="0"/>
              <a:t>Social context</a:t>
            </a:r>
          </a:p>
          <a:p>
            <a:pPr lvl="1"/>
            <a:r>
              <a:rPr lang="en-US" dirty="0"/>
              <a:t>Social housing</a:t>
            </a:r>
          </a:p>
          <a:p>
            <a:pPr lvl="1"/>
            <a:r>
              <a:rPr lang="en-US" dirty="0"/>
              <a:t>Place of birth</a:t>
            </a:r>
          </a:p>
          <a:p>
            <a:pPr lvl="1"/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4141732" y="3740750"/>
            <a:ext cx="4447275" cy="2492891"/>
            <a:chOff x="0" y="0"/>
            <a:chExt cx="4965065" cy="397836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4965065" cy="3978367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82533" y="3051989"/>
              <a:ext cx="243861" cy="2377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558730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Understanding the education landscape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Ofsted</a:t>
            </a:r>
            <a:r>
              <a:rPr lang="en-US" dirty="0"/>
              <a:t> reports</a:t>
            </a:r>
          </a:p>
          <a:p>
            <a:r>
              <a:rPr lang="en-US" dirty="0"/>
              <a:t>Education Endowment Foundation </a:t>
            </a:r>
          </a:p>
          <a:p>
            <a:pPr lvl="1"/>
            <a:r>
              <a:rPr lang="en-US" dirty="0"/>
              <a:t>Family of Schools database</a:t>
            </a:r>
          </a:p>
          <a:p>
            <a:r>
              <a:rPr lang="en-US" dirty="0"/>
              <a:t>School and college websites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0066" y="3769129"/>
            <a:ext cx="2426734" cy="274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652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Contextualising</a:t>
            </a:r>
            <a:r>
              <a:rPr lang="en-US" dirty="0"/>
              <a:t> with local stakeholders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Education professionals</a:t>
            </a:r>
          </a:p>
          <a:p>
            <a:r>
              <a:rPr lang="en-US" dirty="0"/>
              <a:t>School and college staff</a:t>
            </a:r>
          </a:p>
          <a:p>
            <a:r>
              <a:rPr lang="en-US" dirty="0" err="1"/>
              <a:t>Councillors</a:t>
            </a:r>
            <a:r>
              <a:rPr lang="en-US" dirty="0"/>
              <a:t> and local authority staff</a:t>
            </a:r>
          </a:p>
          <a:p>
            <a:r>
              <a:rPr lang="en-US" dirty="0"/>
              <a:t>Widening participation staff in higher education</a:t>
            </a:r>
          </a:p>
          <a:p>
            <a:r>
              <a:rPr lang="en-US" dirty="0"/>
              <a:t>Educational bodies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759" y="4138195"/>
            <a:ext cx="3019041" cy="227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666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Contextualising</a:t>
            </a:r>
            <a:r>
              <a:rPr lang="en-US" dirty="0"/>
              <a:t> with national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works and what doesn’t</a:t>
            </a:r>
          </a:p>
          <a:p>
            <a:r>
              <a:rPr lang="en-US" dirty="0"/>
              <a:t>Provides weight to your recommendations</a:t>
            </a:r>
          </a:p>
          <a:p>
            <a:endParaRPr lang="en-US" dirty="0"/>
          </a:p>
          <a:p>
            <a:r>
              <a:rPr lang="en-US" dirty="0"/>
              <a:t>Good sources</a:t>
            </a:r>
          </a:p>
          <a:p>
            <a:pPr lvl="1"/>
            <a:r>
              <a:rPr lang="en-US" dirty="0"/>
              <a:t>Education Endowment Foundation’s Teaching and Learning Toolkit</a:t>
            </a:r>
          </a:p>
          <a:p>
            <a:pPr lvl="1"/>
            <a:r>
              <a:rPr lang="en-US" dirty="0"/>
              <a:t>Social Mobility and Child Poverty Commission</a:t>
            </a:r>
          </a:p>
          <a:p>
            <a:pPr lvl="1"/>
            <a:r>
              <a:rPr lang="en-US" dirty="0"/>
              <a:t>Office for Fair Access and the Higher Education Funding Council for England</a:t>
            </a:r>
          </a:p>
        </p:txBody>
      </p:sp>
    </p:spTree>
    <p:extLst>
      <p:ext uri="{BB962C8B-B14F-4D97-AF65-F5344CB8AC3E}">
        <p14:creationId xmlns:p14="http://schemas.microsoft.com/office/powerpoint/2010/main" val="2538508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Developing the strategy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want to achieve</a:t>
            </a:r>
          </a:p>
          <a:p>
            <a:r>
              <a:rPr lang="en-US" dirty="0"/>
              <a:t>Strong narrative</a:t>
            </a:r>
          </a:p>
          <a:p>
            <a:r>
              <a:rPr lang="en-US" dirty="0"/>
              <a:t>Evidential base</a:t>
            </a:r>
          </a:p>
          <a:p>
            <a:r>
              <a:rPr lang="en-US" dirty="0"/>
              <a:t>Identification of challenges</a:t>
            </a:r>
          </a:p>
          <a:p>
            <a:r>
              <a:rPr lang="en-US" dirty="0"/>
              <a:t>Interventions</a:t>
            </a:r>
          </a:p>
          <a:p>
            <a:r>
              <a:rPr lang="en-US" dirty="0" err="1"/>
              <a:t>Prioritise</a:t>
            </a:r>
            <a:endParaRPr lang="en-US" dirty="0"/>
          </a:p>
          <a:p>
            <a:r>
              <a:rPr lang="en-US" dirty="0"/>
              <a:t>Identify some easy wins</a:t>
            </a:r>
          </a:p>
        </p:txBody>
      </p:sp>
    </p:spTree>
    <p:extLst>
      <p:ext uri="{BB962C8B-B14F-4D97-AF65-F5344CB8AC3E}">
        <p14:creationId xmlns:p14="http://schemas.microsoft.com/office/powerpoint/2010/main" val="1645382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questions          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think this would work in your context?</a:t>
            </a:r>
          </a:p>
          <a:p>
            <a:endParaRPr lang="en-US" dirty="0"/>
          </a:p>
          <a:p>
            <a:r>
              <a:rPr lang="en-US" dirty="0"/>
              <a:t>Would you adopt this approach?</a:t>
            </a:r>
            <a:br>
              <a:rPr lang="en-US" dirty="0"/>
            </a:br>
            <a:endParaRPr lang="en-US" dirty="0"/>
          </a:p>
          <a:p>
            <a:r>
              <a:rPr lang="en-US" dirty="0"/>
              <a:t>Will you change anything from today?</a:t>
            </a:r>
          </a:p>
        </p:txBody>
      </p:sp>
    </p:spTree>
    <p:extLst>
      <p:ext uri="{BB962C8B-B14F-4D97-AF65-F5344CB8AC3E}">
        <p14:creationId xmlns:p14="http://schemas.microsoft.com/office/powerpoint/2010/main" val="1414434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ＭＳ 明朝"/>
        <a:font script="Hang" typeface="바탕"/>
        <a:font script="Hans" typeface="华文新魏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Foundry.thmx</Template>
  <TotalTime>46</TotalTime>
  <Words>211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Rockwell</vt:lpstr>
      <vt:lpstr>Wingdings 2</vt:lpstr>
      <vt:lpstr>Foundry</vt:lpstr>
      <vt:lpstr>Document</vt:lpstr>
      <vt:lpstr>DIY Localised Strategies</vt:lpstr>
      <vt:lpstr>What this session will cover</vt:lpstr>
      <vt:lpstr>What can you learn from the data</vt:lpstr>
      <vt:lpstr>What can you learn from the data</vt:lpstr>
      <vt:lpstr>Understanding the education landscape</vt:lpstr>
      <vt:lpstr>Contextualising with local stakeholders</vt:lpstr>
      <vt:lpstr>Contextualising with national research</vt:lpstr>
      <vt:lpstr>Developing the strategy</vt:lpstr>
      <vt:lpstr>Some questions              </vt:lpstr>
    </vt:vector>
  </TitlesOfParts>
  <Company>Ceri Nursaw Associates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DIY Localised Strategies</dc:title>
  <dc:creator>Ceri Nursaw</dc:creator>
  <cp:lastModifiedBy>Max Fyldes-Roberts</cp:lastModifiedBy>
  <cp:revision>6</cp:revision>
  <dcterms:created xsi:type="dcterms:W3CDTF">2016-10-19T12:26:38Z</dcterms:created>
  <dcterms:modified xsi:type="dcterms:W3CDTF">2016-10-27T14:55:40Z</dcterms:modified>
</cp:coreProperties>
</file>